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199" r:id="rId1"/>
  </p:sldMasterIdLst>
  <p:notesMasterIdLst>
    <p:notesMasterId r:id="rId51"/>
  </p:notesMasterIdLst>
  <p:sldIdLst>
    <p:sldId id="256" r:id="rId2"/>
    <p:sldId id="365" r:id="rId3"/>
    <p:sldId id="335" r:id="rId4"/>
    <p:sldId id="366" r:id="rId5"/>
    <p:sldId id="377" r:id="rId6"/>
    <p:sldId id="378" r:id="rId7"/>
    <p:sldId id="354" r:id="rId8"/>
    <p:sldId id="370" r:id="rId9"/>
    <p:sldId id="374" r:id="rId10"/>
    <p:sldId id="371" r:id="rId11"/>
    <p:sldId id="369" r:id="rId12"/>
    <p:sldId id="373" r:id="rId13"/>
    <p:sldId id="368" r:id="rId14"/>
    <p:sldId id="372" r:id="rId15"/>
    <p:sldId id="321" r:id="rId16"/>
    <p:sldId id="364" r:id="rId17"/>
    <p:sldId id="305" r:id="rId18"/>
    <p:sldId id="319" r:id="rId19"/>
    <p:sldId id="329" r:id="rId20"/>
    <p:sldId id="333" r:id="rId21"/>
    <p:sldId id="275" r:id="rId22"/>
    <p:sldId id="273" r:id="rId23"/>
    <p:sldId id="337" r:id="rId24"/>
    <p:sldId id="322" r:id="rId25"/>
    <p:sldId id="281" r:id="rId26"/>
    <p:sldId id="262" r:id="rId27"/>
    <p:sldId id="306" r:id="rId28"/>
    <p:sldId id="259" r:id="rId29"/>
    <p:sldId id="336" r:id="rId30"/>
    <p:sldId id="320" r:id="rId31"/>
    <p:sldId id="342" r:id="rId32"/>
    <p:sldId id="349" r:id="rId33"/>
    <p:sldId id="325" r:id="rId34"/>
    <p:sldId id="327" r:id="rId35"/>
    <p:sldId id="323" r:id="rId36"/>
    <p:sldId id="324" r:id="rId37"/>
    <p:sldId id="326" r:id="rId38"/>
    <p:sldId id="359" r:id="rId39"/>
    <p:sldId id="360" r:id="rId40"/>
    <p:sldId id="361" r:id="rId41"/>
    <p:sldId id="362" r:id="rId42"/>
    <p:sldId id="363" r:id="rId43"/>
    <p:sldId id="357" r:id="rId44"/>
    <p:sldId id="318" r:id="rId45"/>
    <p:sldId id="376" r:id="rId46"/>
    <p:sldId id="375" r:id="rId47"/>
    <p:sldId id="381" r:id="rId48"/>
    <p:sldId id="380" r:id="rId49"/>
    <p:sldId id="35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5" d="100"/>
          <a:sy n="115" d="100"/>
        </p:scale>
        <p:origin x="-69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DA743-F091-5E41-8EB3-272C095ACD82}" type="datetimeFigureOut">
              <a:rPr lang="en-US" smtClean="0"/>
              <a:pPr/>
              <a:t>4/18/14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B99EE-8BF6-2B4B-AF67-0330D1722E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notes here</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know from studies of adults who have</a:t>
            </a:r>
            <a:r>
              <a:rPr lang="en-US" sz="1200" kern="1200" baseline="0" dirty="0" smtClean="0">
                <a:solidFill>
                  <a:schemeClr val="tx1"/>
                </a:solidFill>
                <a:latin typeface="+mn-lt"/>
                <a:ea typeface="+mn-ea"/>
                <a:cs typeface="+mn-cs"/>
              </a:rPr>
              <a:t> reflected back on their experiences in mathematics classrooms that there is a lot of trauma</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different from the work in social justice mathematics that suggest the curriculum will be changed or that</a:t>
            </a:r>
            <a:r>
              <a:rPr lang="en-US" baseline="0" dirty="0" smtClean="0"/>
              <a:t> math will be a tool for analyzing societal inequities and making changes in society.  His words are suggesting that the thousands of everyday practices and interactions he engages in are a form of challenging the discourse about Black and Latin@ youth.</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Stand up if </a:t>
            </a:r>
            <a:r>
              <a:rPr lang="en-US" baseline="0" dirty="0" smtClean="0"/>
              <a:t>you have ever felt overwhelmed by the demands of the job, felt punched around by the bureaucracy or the principal or other teachers.    </a:t>
            </a:r>
            <a:br>
              <a:rPr lang="en-US" baseline="0" dirty="0" smtClean="0"/>
            </a:br>
            <a:r>
              <a:rPr lang="en-US" baseline="0" dirty="0" smtClean="0"/>
              <a:t>Now, stay standing (or stand up) if you feel you have a core set of teachers you interact with on a regular basis who help you continue to believe in kids and constantly think of new and creative ways to move them forward.  </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years of researching effective mathematics departments, I was eager to help build more places like the ones I had found.  I was particularly interested in what kinds of experiences and knowledge bases teachers would need to have in</a:t>
            </a:r>
            <a:r>
              <a:rPr lang="en-US" baseline="0" dirty="0" smtClean="0"/>
              <a:t> order to</a:t>
            </a:r>
            <a:r>
              <a:rPr lang="en-US" dirty="0" smtClean="0"/>
              <a:t> become advocates</a:t>
            </a:r>
            <a:r>
              <a:rPr lang="en-US" baseline="0" dirty="0" smtClean="0"/>
              <a:t> for all students to develop deep understandings of mathematics and robust mathematical identities.  When I looked at the knowledge bases typically emphasized, I did not see anything that acknowledged the </a:t>
            </a:r>
            <a:r>
              <a:rPr lang="en-US" b="1" baseline="0" dirty="0" smtClean="0"/>
              <a:t>political nature of teaching </a:t>
            </a:r>
            <a:r>
              <a:rPr lang="en-US" baseline="0" dirty="0" smtClean="0"/>
              <a:t>that individuals had described</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arguing that another form</a:t>
            </a:r>
            <a:r>
              <a:rPr lang="en-US" baseline="0" dirty="0" smtClean="0"/>
              <a:t> of knowledge needed for teaching is political knowledge.  This is the knowledge that helps you negotiate the world of high stakes testing and standardization; connect with and explain mathematics to community members and district officials; buffer oneself reinvent or subvert the system in order to be an advocate for one’s students.  </a:t>
            </a:r>
            <a:r>
              <a:rPr lang="en-US" dirty="0" err="1" smtClean="0"/>
              <a:t>Conocimiento</a:t>
            </a:r>
            <a:r>
              <a:rPr lang="en-US" dirty="0" smtClean="0"/>
              <a:t> is the Spanish word for “knowledge,” yet it doesn’t mean an</a:t>
            </a:r>
            <a:r>
              <a:rPr lang="en-US" baseline="0" dirty="0" smtClean="0"/>
              <a:t> objective form of knowledge like knowing your times tables, it means a connection with people or objects/places.  </a:t>
            </a:r>
            <a:r>
              <a:rPr lang="en-US" dirty="0" smtClean="0"/>
              <a:t>Political </a:t>
            </a:r>
            <a:r>
              <a:rPr lang="en-US" dirty="0" err="1" smtClean="0"/>
              <a:t>conocimiento</a:t>
            </a:r>
            <a:r>
              <a:rPr lang="en-US" dirty="0" smtClean="0"/>
              <a:t> means teachers have a stance on teaching that includes connection with mathematics and solidarity with others.</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all mathematics</a:t>
            </a:r>
            <a:r>
              <a:rPr lang="en-US" baseline="0" dirty="0" smtClean="0"/>
              <a:t> teaching is political, then any form of mathematics teaching that challenges mainstream views of mathematics or who is capable of it can be seen as subversive.</a:t>
            </a:r>
          </a:p>
          <a:p>
            <a:r>
              <a:rPr lang="en-US" baseline="0" dirty="0" smtClean="0"/>
              <a:t>Beyond the achievement gap (my work on challenging discourses that position students of color as inferior; seeing learning/advancement through students futures; subverting surveillance practices in schools—bubble kids told by outside sources)</a:t>
            </a:r>
          </a:p>
          <a:p>
            <a:r>
              <a:rPr lang="en-US" baseline="0" dirty="0" smtClean="0"/>
              <a:t>Math needs people—(my work 2002 that suggests we might have a different form of math if marginalized people were to go into the field; ask different questions, have different purposes)</a:t>
            </a:r>
          </a:p>
          <a:p>
            <a:r>
              <a:rPr lang="en-US" baseline="0" dirty="0" smtClean="0"/>
              <a:t>Humanity/Uncertainty of math—beyond using math for social justice purposes, being able to show students that math is created and they can contribute to its creation</a:t>
            </a:r>
          </a:p>
          <a:p>
            <a:r>
              <a:rPr lang="en-US" baseline="0" dirty="0" smtClean="0"/>
              <a:t>Positioning students as authors—both in mathematics and in the classroom</a:t>
            </a:r>
          </a:p>
          <a:p>
            <a:r>
              <a:rPr lang="en-US" baseline="0" dirty="0" smtClean="0"/>
              <a:t>Everyday practices</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8C7800C-8677-7A48-8156-B980791129D0}" type="slidenum">
              <a:rPr lang="en-US"/>
              <a:pPr/>
              <a:t>28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dirty="0" smtClean="0"/>
              <a:t>One of the things I’d like to do is challenge</a:t>
            </a:r>
            <a:r>
              <a:rPr lang="en-US" baseline="0" dirty="0" smtClean="0"/>
              <a:t> us to</a:t>
            </a:r>
            <a:r>
              <a:rPr lang="en-US" dirty="0" smtClean="0"/>
              <a:t> think about EQUITY in more sophisticated ways</a:t>
            </a:r>
          </a:p>
          <a:p>
            <a:r>
              <a:rPr lang="en-US" dirty="0" smtClean="0"/>
              <a:t>Helping students both play the game, and change the game.</a:t>
            </a:r>
          </a:p>
          <a:p>
            <a:r>
              <a:rPr lang="en-US" dirty="0" smtClean="0"/>
              <a:t>As educators, we need to be clear on our stance--that we are advocates for our students to do </a:t>
            </a:r>
            <a:r>
              <a:rPr lang="en-US" u="sng" dirty="0" smtClean="0"/>
              <a:t>both</a:t>
            </a:r>
            <a:r>
              <a:rPr lang="en-US" dirty="0" smtClean="0"/>
              <a:t>.  Doing so requires situating ourselves in the tensions that exist in this work (</a:t>
            </a:r>
            <a:r>
              <a:rPr lang="en-US" dirty="0" err="1" smtClean="0"/>
              <a:t>Nepantla</a:t>
            </a:r>
            <a:r>
              <a:rPr lang="en-US" dirty="0" smtClean="0"/>
              <a:t>)</a:t>
            </a:r>
          </a:p>
          <a:p>
            <a:r>
              <a:rPr lang="en-US" dirty="0" smtClean="0"/>
              <a:t>Requires being willing to take risks</a:t>
            </a:r>
          </a:p>
          <a:p>
            <a:r>
              <a:rPr lang="en-US" dirty="0" smtClean="0"/>
              <a:t>Ultimately, students should have a window/mirror in terms of what they experience in the curriculum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 like to shift gears here</a:t>
            </a:r>
            <a:r>
              <a:rPr lang="en-US" baseline="0" dirty="0" smtClean="0"/>
              <a:t> and talk about some work I’ve been doing with pre-service and in-service teachers over the past 6 years.  </a:t>
            </a:r>
          </a:p>
          <a:p>
            <a:endParaRPr lang="en-US" baseline="0" dirty="0" smtClean="0"/>
          </a:p>
          <a:p>
            <a:r>
              <a:rPr lang="en-US" baseline="0" dirty="0" smtClean="0"/>
              <a:t>I won’t go into the details of how this is accomplished (I have papers you can read on the model that my research group and I have created)</a:t>
            </a:r>
          </a:p>
          <a:p>
            <a:r>
              <a:rPr lang="en-US" baseline="0" dirty="0" smtClean="0"/>
              <a:t>Suffice to say that among the many other things that serve as professional development, one portion involves rehearsing how to respond to political situations in teaching.  We call this “In My Shoes,”  where a teacher will throw out a difficult situation they faced (could be a racist comment from a colleague, students resisting writing in their math journals because that’s not math), then others around the table ask questions and make suggestions of what they might have done if they were in that person’s shoes.  The point of the activity is not to come up with the “right” answer or to guess what the person in that situation actually did, but rather to get more comfortable with the kinds of situations that teachers are facing on a regular basis and the uncertainty that accompanies teaching.  Partly as a result of doing these kinds of activities, teacher I’ve worked with have developed political </a:t>
            </a:r>
            <a:r>
              <a:rPr lang="en-US" baseline="0" dirty="0" err="1" smtClean="0"/>
              <a:t>conocimiento</a:t>
            </a:r>
            <a:r>
              <a:rPr lang="en-US" baseline="0" dirty="0" smtClean="0"/>
              <a:t> and have become advocates for students.</a:t>
            </a:r>
          </a:p>
          <a:p>
            <a:r>
              <a:rPr lang="en-US" baseline="0" dirty="0" smtClean="0"/>
              <a:t/>
            </a:r>
            <a:br>
              <a:rPr lang="en-US" baseline="0" dirty="0" smtClean="0"/>
            </a:br>
            <a:r>
              <a:rPr lang="en-US" baseline="0" dirty="0" smtClean="0"/>
              <a:t>I’m going to share a few examples of teachers using creative insubordination to accomplish their goals in those sticky situations.</a:t>
            </a:r>
          </a:p>
          <a:p>
            <a:r>
              <a:rPr lang="en-US" baseline="0" dirty="0" smtClean="0"/>
              <a:t>So, what are the results of </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 has always been political,</a:t>
            </a:r>
            <a:r>
              <a:rPr lang="en-US" baseline="0" dirty="0" smtClean="0"/>
              <a:t> but we’re at a point in history where the attacks on public education are extreme and where corporate America is weighing in a little too much for most teachers.</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I’ve shared this scenario…</a:t>
            </a:r>
          </a:p>
          <a:p>
            <a:endParaRPr lang="en-US" dirty="0" smtClean="0"/>
          </a:p>
          <a:p>
            <a:r>
              <a:rPr lang="en-US" dirty="0" smtClean="0"/>
              <a:t>If</a:t>
            </a:r>
            <a:r>
              <a:rPr lang="en-US" baseline="0" dirty="0" smtClean="0"/>
              <a:t> you were going to stand up to that racist comment, what would you say?</a:t>
            </a:r>
          </a:p>
          <a:p>
            <a:r>
              <a:rPr lang="en-US" baseline="0" dirty="0" smtClean="0"/>
              <a:t>Its easy to say you would say something, a lot harder to come up with the words.</a:t>
            </a:r>
            <a:endParaRPr lang="en-US" dirty="0" smtClean="0"/>
          </a:p>
        </p:txBody>
      </p:sp>
      <p:sp>
        <p:nvSpPr>
          <p:cNvPr id="4" name="Slide Number Placeholder 3"/>
          <p:cNvSpPr>
            <a:spLocks noGrp="1"/>
          </p:cNvSpPr>
          <p:nvPr>
            <p:ph type="sldNum" sz="quarter" idx="10"/>
          </p:nvPr>
        </p:nvSpPr>
        <p:spPr/>
        <p:txBody>
          <a:bodyPr/>
          <a:lstStyle/>
          <a:p>
            <a:fld id="{BE0B99EE-8BF6-2B4B-AF67-0330D1722E39}"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one thing to SAY you will fight against</a:t>
            </a:r>
            <a:r>
              <a:rPr lang="en-US" baseline="0" dirty="0" smtClean="0"/>
              <a:t> the system to be an advocate for your students.  And, it’s a whole other thing to actually do it.  Do they walk the walk, or just talk the talk?</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need to comment that his coop was the department chair.</a:t>
            </a:r>
          </a:p>
          <a:p>
            <a:r>
              <a:rPr lang="en-US" baseline="0" dirty="0" smtClean="0"/>
              <a:t>His form of creative insubordination became a form of “exception case” or similar to the “control case” with the teachers using IMP in the closet.</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asked him what went through</a:t>
            </a:r>
            <a:r>
              <a:rPr lang="en-US" baseline="0" dirty="0" smtClean="0"/>
              <a:t> his head with respect to that situation</a:t>
            </a:r>
          </a:p>
          <a:p>
            <a:endParaRPr lang="en-US" baseline="0" dirty="0" smtClean="0"/>
          </a:p>
          <a:p>
            <a:r>
              <a:rPr lang="en-US" baseline="0" dirty="0" smtClean="0"/>
              <a:t>So, partly this is about him picking his battles</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teacher shared her experiences at a common core conference.  The first day, she was happy with the kind of information that they presented—they gave more details on how to understand the standards, how to gauge if you are doing them correctly in your classroom.  But, the second day really worried her.  It felt a lot more like indoctrination. They talked about what are common critiques and what are responses to those critiques.</a:t>
            </a:r>
          </a:p>
        </p:txBody>
      </p:sp>
      <p:sp>
        <p:nvSpPr>
          <p:cNvPr id="4" name="Slide Number Placeholder 3"/>
          <p:cNvSpPr>
            <a:spLocks noGrp="1"/>
          </p:cNvSpPr>
          <p:nvPr>
            <p:ph type="sldNum" sz="quarter" idx="10"/>
          </p:nvPr>
        </p:nvSpPr>
        <p:spPr/>
        <p:txBody>
          <a:bodyPr/>
          <a:lstStyle/>
          <a:p>
            <a:fld id="{BE0B99EE-8BF6-2B4B-AF67-0330D1722E39}"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teacher also mentioned that they had professional speech writers to help people create testimonies on the spot that could be video recorded.  They also learned how to write critiques of anti-Common Core articles.</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teacher also shared her</a:t>
            </a:r>
            <a:r>
              <a:rPr lang="en-US" baseline="0" dirty="0" smtClean="0"/>
              <a:t> experience with the Common Core at her school and how it has forced her to become a curriculum developer as a first year teacher. </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On Pearson’s “My Education Community,” teachers can earn “merit badges” for commenting on articles, blogs, or show how using products have helped them.</a:t>
            </a:r>
            <a:r>
              <a:rPr lang="en-US" baseline="0" dirty="0" smtClean="0"/>
              <a:t> Not sure who they would show these badges to, but they are being marketed as a form of professionalism.</a:t>
            </a:r>
            <a:endParaRPr lang="en-US" dirty="0" smtClean="0"/>
          </a:p>
          <a:p>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Press for Explanation</a:t>
            </a:r>
            <a:r>
              <a:rPr lang="en-US" dirty="0" smtClean="0"/>
              <a:t>--</a:t>
            </a:r>
            <a:r>
              <a:rPr lang="en-US" sz="1200" kern="1200" dirty="0" smtClean="0">
                <a:solidFill>
                  <a:schemeClr val="tx1"/>
                </a:solidFill>
                <a:latin typeface="+mn-lt"/>
                <a:ea typeface="+mn-ea"/>
                <a:cs typeface="+mn-cs"/>
              </a:rPr>
              <a:t>(accountability; allow them to talk; buy time)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Counter with Evidence</a:t>
            </a:r>
            <a:r>
              <a:rPr lang="en-US" dirty="0" smtClean="0"/>
              <a:t>--</a:t>
            </a:r>
            <a:r>
              <a:rPr lang="en-US" sz="1200" kern="1200" dirty="0" smtClean="0">
                <a:solidFill>
                  <a:schemeClr val="tx1"/>
                </a:solidFill>
                <a:latin typeface="+mn-lt"/>
                <a:ea typeface="+mn-ea"/>
                <a:cs typeface="+mn-cs"/>
              </a:rPr>
              <a:t>(what evidence do I/we have that suggests a counter-narrative or opposing perspective?)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Use the Master’s Tools </a:t>
            </a:r>
            <a:r>
              <a:rPr lang="en-US" sz="1200" kern="1200" dirty="0" smtClean="0">
                <a:solidFill>
                  <a:schemeClr val="tx1"/>
                </a:solidFill>
                <a:latin typeface="+mn-lt"/>
                <a:ea typeface="+mn-ea"/>
                <a:cs typeface="+mn-cs"/>
              </a:rPr>
              <a:t>(find ways to align your goals with written or oral statements of those in power,</a:t>
            </a:r>
            <a:r>
              <a:rPr lang="en-US" sz="1200" kern="1200" baseline="0" dirty="0" smtClean="0">
                <a:solidFill>
                  <a:schemeClr val="tx1"/>
                </a:solidFill>
                <a:latin typeface="+mn-lt"/>
                <a:ea typeface="+mn-ea"/>
                <a:cs typeface="+mn-cs"/>
              </a:rPr>
              <a:t> formal documents; </a:t>
            </a:r>
            <a:r>
              <a:rPr lang="en-US" sz="1200" kern="1200" dirty="0" smtClean="0">
                <a:solidFill>
                  <a:schemeClr val="tx1"/>
                </a:solidFill>
                <a:latin typeface="+mn-lt"/>
                <a:ea typeface="+mn-ea"/>
                <a:cs typeface="+mn-cs"/>
              </a:rPr>
              <a:t>“data gathering”; “control case”; test prep by giving answers first to focus on concepts)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Seek Allies</a:t>
            </a:r>
            <a:r>
              <a:rPr lang="en-US" dirty="0" smtClean="0"/>
              <a:t>: Find others who are more adept</a:t>
            </a:r>
            <a:r>
              <a:rPr lang="en-US" baseline="0" dirty="0" smtClean="0"/>
              <a:t> at certain practices than you are; rely on your colleagues to </a:t>
            </a:r>
            <a:r>
              <a:rPr lang="en-US" baseline="0" dirty="0" err="1" smtClean="0"/>
              <a:t>revoice</a:t>
            </a:r>
            <a:r>
              <a:rPr lang="en-US" baseline="0" dirty="0" smtClean="0"/>
              <a:t> your points during faculty meetings (better to prepare for this with a mini meeting talking about who will say what before the actual meeting). Don’t look just to your math department for allies.  Could the social studies teacher, Spanish teacher, curriculum coordinator be the person who you can talk candidly with?</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Turn a Rational Issue into a Moral One</a:t>
            </a:r>
            <a:r>
              <a:rPr lang="en-US" sz="1200" kern="1200" dirty="0" smtClean="0">
                <a:solidFill>
                  <a:schemeClr val="tx1"/>
                </a:solidFill>
                <a:latin typeface="+mn-lt"/>
                <a:ea typeface="+mn-ea"/>
                <a:cs typeface="+mn-cs"/>
              </a:rPr>
              <a:t> (are we on high ground?)—Is this what we want to stand for (or be remembered by) as a department/team/school/teachers?</a:t>
            </a:r>
            <a:endParaRPr lang="en-US" dirty="0" smtClean="0"/>
          </a:p>
          <a:p>
            <a:r>
              <a:rPr lang="en-US" b="1" baseline="0" dirty="0" smtClean="0"/>
              <a:t>Fly Under the Radar</a:t>
            </a:r>
            <a:r>
              <a:rPr lang="en-US" baseline="0" dirty="0" smtClean="0"/>
              <a:t>--</a:t>
            </a:r>
            <a:r>
              <a:rPr lang="en-US" sz="1200" kern="1200" dirty="0" smtClean="0">
                <a:solidFill>
                  <a:schemeClr val="tx1"/>
                </a:solidFill>
                <a:latin typeface="+mn-lt"/>
                <a:ea typeface="+mn-ea"/>
                <a:cs typeface="+mn-cs"/>
              </a:rPr>
              <a:t>(don’t engage; just decide to do what you want to do and don’t tell people until you have good evidence or a track record; can't do this too often; not illegal things, more like students working in groups, student</a:t>
            </a:r>
            <a:r>
              <a:rPr lang="en-US" sz="1200" kern="1200" baseline="0" dirty="0" smtClean="0">
                <a:solidFill>
                  <a:schemeClr val="tx1"/>
                </a:solidFill>
                <a:latin typeface="+mn-lt"/>
                <a:ea typeface="+mn-ea"/>
                <a:cs typeface="+mn-cs"/>
              </a:rPr>
              <a:t> leadership teams that inform your teaching</a:t>
            </a:r>
            <a:r>
              <a:rPr lang="en-US" sz="1200" kern="1200" dirty="0" smtClean="0">
                <a:solidFill>
                  <a:schemeClr val="tx1"/>
                </a:solidFill>
                <a:latin typeface="+mn-lt"/>
                <a:ea typeface="+mn-ea"/>
                <a:cs typeface="+mn-cs"/>
              </a:rPr>
              <a:t>)</a:t>
            </a:r>
            <a:r>
              <a:rPr lang="en-US" dirty="0" smtClean="0"/>
              <a:t> </a:t>
            </a:r>
          </a:p>
          <a:p>
            <a:endParaRPr lang="en-US" baseline="0" dirty="0" smtClean="0"/>
          </a:p>
          <a:p>
            <a:r>
              <a:rPr lang="en-US" baseline="0" dirty="0" smtClean="0"/>
              <a:t>These aren’t necessarily distinct approaches, some may blend together</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day</a:t>
            </a:r>
            <a:r>
              <a:rPr lang="en-US" baseline="0" dirty="0" smtClean="0"/>
              <a:t> we s</a:t>
            </a:r>
            <a:r>
              <a:rPr lang="en-US" dirty="0" smtClean="0"/>
              <a:t>ee talented, committed individuals</a:t>
            </a:r>
            <a:r>
              <a:rPr lang="en-US" baseline="0" dirty="0" smtClean="0"/>
              <a:t> who are reconsidering whether teaching will allow them to be the people they want to be.</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do this work alone—The media tends to present images</a:t>
            </a:r>
            <a:r>
              <a:rPr lang="en-US" baseline="0" dirty="0" smtClean="0"/>
              <a:t> of the lone teacher (Jaime Escalante) who is out there fighting the system on behalf of students.  Yet, </a:t>
            </a:r>
            <a:r>
              <a:rPr lang="en-US" dirty="0" smtClean="0"/>
              <a:t>any successful activist will tell you that there</a:t>
            </a:r>
            <a:r>
              <a:rPr lang="en-US" baseline="0" dirty="0" smtClean="0"/>
              <a:t> is no “movement” without a body of people working together.    When you work with others, you don’t have to reinvent the wheel, you have people to bounce your ideas off of; to reaffirm your stance when you start to get discouraged; to share their success stories.  And, don’t think of colleagues as your only allies.  How can community members, students, administrators also become allies?</a:t>
            </a:r>
          </a:p>
          <a:p>
            <a:r>
              <a:rPr lang="en-US" baseline="0" dirty="0" smtClean="0"/>
              <a:t>Also, don’t look down on others who are not doing what you think they should do.  Have empathy.  I have never met a teacher who went into teaching to put kids down, yell, lower expectations. Teachers are a product of their contexts.  Also, don’t think because you do one social justice activity with your students once in the year that that makes up for any other forms of dehumanization that go on in mathematics classrooms.  Constantly ask yourself what you are doing to </a:t>
            </a:r>
            <a:r>
              <a:rPr lang="en-US" baseline="0" dirty="0" err="1" smtClean="0"/>
              <a:t>rehumanize</a:t>
            </a:r>
            <a:r>
              <a:rPr lang="en-US" baseline="0" dirty="0" smtClean="0"/>
              <a:t> mathematics teaching and learning.  </a:t>
            </a:r>
          </a:p>
          <a:p>
            <a:endParaRPr lang="en-US" baseline="0" dirty="0" smtClean="0"/>
          </a:p>
          <a:p>
            <a:r>
              <a:rPr lang="en-US" baseline="0" dirty="0" smtClean="0"/>
              <a:t>I come back to the title of my talk and reinforce that real numbers include the union of rational and irrational.  In a similar manner, our actions must be both rational and irrational—that is, we must be viewed as rational by others but not always follow the rationality of others “if we’re going to be real with our students, its going to require some radical work on our part.”</a:t>
            </a:r>
          </a:p>
          <a:p>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may feel daunting.  But, we can never doubt.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Yet, there is a movement and growing resistance.  Parents, teachers, students are standing up</a:t>
            </a:r>
            <a:r>
              <a:rPr lang="en-US" baseline="0" dirty="0" smtClean="0"/>
              <a:t> for themselves and their visions of education that move beyond testing.</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Aided</a:t>
            </a:r>
            <a:r>
              <a:rPr lang="en-US" baseline="0" dirty="0" smtClean="0"/>
              <a:t> by teachers who are telling their stories, j</a:t>
            </a:r>
            <a:r>
              <a:rPr lang="en-US" dirty="0" smtClean="0"/>
              <a:t>ournalists are doing the detective work on highlighting the lack of transparency</a:t>
            </a:r>
            <a:r>
              <a:rPr lang="en-US" baseline="0" dirty="0" smtClean="0"/>
              <a:t> in current attacks on public education.</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Individuals are joining</a:t>
            </a:r>
            <a:r>
              <a:rPr lang="en-US" baseline="0" dirty="0" smtClean="0"/>
              <a:t> forces with others to reclaim the profession.  Not extreme (get rid of all testing)– educators are thinking about what is the proper role of tests and what other forms of evaluation can inform learning?</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how</a:t>
            </a:r>
            <a:r>
              <a:rPr lang="en-US" baseline="0" dirty="0" smtClean="0"/>
              <a:t> CCSS is really just Adding it Up report plus NCTM Principles and Standards; moves away from equity position statement that suggests students be connected to cultural roots and history, no mention of equity; accommodations for English learners are in an appendix</a:t>
            </a:r>
            <a:endParaRPr lang="en-US" dirty="0" smtClean="0"/>
          </a:p>
          <a:p>
            <a:endParaRPr lang="en-US" dirty="0" smtClean="0"/>
          </a:p>
          <a:p>
            <a:r>
              <a:rPr lang="en-US" dirty="0" smtClean="0"/>
              <a:t>It’s not always easy to unravel all</a:t>
            </a:r>
            <a:r>
              <a:rPr lang="en-US" baseline="0" dirty="0" smtClean="0"/>
              <a:t> of the different interest groups and activities in education.  I say this as someone who has been on the PARCC Core Leadership Item Review Committee in Mathematics helping to revise national test items. </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a:t>
            </a:r>
            <a:r>
              <a:rPr lang="en-US" baseline="0" dirty="0" smtClean="0"/>
              <a:t> as a result of growing unrest, m</a:t>
            </a:r>
            <a:r>
              <a:rPr lang="en-US" dirty="0" smtClean="0"/>
              <a:t>ore</a:t>
            </a:r>
            <a:r>
              <a:rPr lang="en-US" baseline="0" dirty="0" smtClean="0"/>
              <a:t> states are pulling out of the consortia and are choosing to build their own assessments.  Florida is a recent case.  [Denver teachers protested following day]</a:t>
            </a:r>
          </a:p>
          <a:p>
            <a:endParaRPr lang="en-US" baseline="0" dirty="0" smtClean="0"/>
          </a:p>
          <a:p>
            <a:r>
              <a:rPr lang="en-US" baseline="0" dirty="0" smtClean="0"/>
              <a:t>To this point, most of what I’ve discussed about the politics of teaching mathematics has been about testing, teacher evaluations, charter schools, and connections to for-profit organizations.  Let’s look a little more deeply at the politics of mathematics.</a:t>
            </a:r>
            <a:endParaRPr lang="en-US" dirty="0"/>
          </a:p>
        </p:txBody>
      </p:sp>
      <p:sp>
        <p:nvSpPr>
          <p:cNvPr id="4" name="Slide Number Placeholder 3"/>
          <p:cNvSpPr>
            <a:spLocks noGrp="1"/>
          </p:cNvSpPr>
          <p:nvPr>
            <p:ph type="sldNum" sz="quarter" idx="10"/>
          </p:nvPr>
        </p:nvSpPr>
        <p:spPr/>
        <p:txBody>
          <a:bodyPr/>
          <a:lstStyle/>
          <a:p>
            <a:fld id="{BE0B99EE-8BF6-2B4B-AF67-0330D1722E39}"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might</a:t>
            </a:r>
            <a:r>
              <a:rPr lang="en-US" baseline="0" dirty="0" smtClean="0"/>
              <a:t> all laugh at this Calvin and Hobbes comic where Calvin is suggesting mathematics is a religion.  But, there are a lot of ways in which mathematics requires believing a particular paradigm and way of doing things in the world.  It carries with it a set of values that are transmitted every time we participate in the act of doing or using mathematics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BE0B99EE-8BF6-2B4B-AF67-0330D1722E3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5C3101D-02B5-F849-98F1-DA262D0FC95D}" type="datetimeFigureOut">
              <a:rPr lang="en-US" smtClean="0"/>
              <a:pPr/>
              <a:t>4/18/14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0E4600-0381-4CF3-88F2-7ED7D2E3F9C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C3101D-02B5-F849-98F1-DA262D0FC95D}" type="datetimeFigureOut">
              <a:rPr lang="en-US" smtClean="0"/>
              <a:pPr/>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C5C3F-9AB2-7645-8A92-9166050A8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C3101D-02B5-F849-98F1-DA262D0FC95D}" type="datetimeFigureOut">
              <a:rPr lang="en-US" smtClean="0"/>
              <a:pPr/>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C5C3F-9AB2-7645-8A92-9166050A8D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C3101D-02B5-F849-98F1-DA262D0FC95D}" type="datetimeFigureOut">
              <a:rPr lang="en-US" smtClean="0"/>
              <a:pPr/>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C5C3F-9AB2-7645-8A92-9166050A8DE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06B4A3-4212-4E39-93DE-E053E8F69C28}" type="datetimeFigureOut">
              <a:rPr lang="en-US" smtClean="0"/>
              <a:pPr/>
              <a:t>4/18/14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3DCDF73-85D2-4237-9B32-053DBDB0C312}"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C3101D-02B5-F849-98F1-DA262D0FC95D}" type="datetimeFigureOut">
              <a:rPr lang="en-US" smtClean="0"/>
              <a:pPr/>
              <a:t>4/18/14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C5C3F-9AB2-7645-8A92-9166050A8DE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5C3101D-02B5-F849-98F1-DA262D0FC95D}" type="datetimeFigureOut">
              <a:rPr lang="en-US" smtClean="0"/>
              <a:pPr/>
              <a:t>4/18/14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C5C3F-9AB2-7645-8A92-9166050A8DE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C3101D-02B5-F849-98F1-DA262D0FC95D}" type="datetimeFigureOut">
              <a:rPr lang="en-US" smtClean="0"/>
              <a:pPr/>
              <a:t>4/18/14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C5C3F-9AB2-7645-8A92-9166050A8D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3101D-02B5-F849-98F1-DA262D0FC95D}" type="datetimeFigureOut">
              <a:rPr lang="en-US" smtClean="0"/>
              <a:pPr/>
              <a:t>4/18/14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C5C3F-9AB2-7645-8A92-9166050A8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C3101D-02B5-F849-98F1-DA262D0FC95D}" type="datetimeFigureOut">
              <a:rPr lang="en-US" smtClean="0"/>
              <a:pPr/>
              <a:t>4/18/14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C5C3F-9AB2-7645-8A92-9166050A8DE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C3101D-02B5-F849-98F1-DA262D0FC95D}" type="datetimeFigureOut">
              <a:rPr lang="en-US" smtClean="0"/>
              <a:pPr/>
              <a:t>4/18/14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5BC5C3F-9AB2-7645-8A92-9166050A8DE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5C3101D-02B5-F849-98F1-DA262D0FC95D}" type="datetimeFigureOut">
              <a:rPr lang="en-US" smtClean="0"/>
              <a:pPr/>
              <a:t>4/18/14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BC5C3F-9AB2-7645-8A92-9166050A8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2284" y="3523340"/>
            <a:ext cx="8458200" cy="914400"/>
          </a:xfrm>
        </p:spPr>
        <p:txBody>
          <a:bodyPr>
            <a:normAutofit/>
          </a:bodyPr>
          <a:lstStyle/>
          <a:p>
            <a:r>
              <a:rPr lang="en-US" dirty="0" smtClean="0"/>
              <a:t>Rochelle </a:t>
            </a:r>
            <a:r>
              <a:rPr lang="en-US" dirty="0" err="1" smtClean="0"/>
              <a:t>Gutiérrez</a:t>
            </a:r>
            <a:r>
              <a:rPr lang="en-US" dirty="0" smtClean="0"/>
              <a:t>, University of Illinois at Urbana-Champaign</a:t>
            </a:r>
          </a:p>
          <a:p>
            <a:pPr algn="ctr"/>
            <a:endParaRPr lang="en-US" dirty="0" smtClean="0"/>
          </a:p>
        </p:txBody>
      </p:sp>
      <p:sp>
        <p:nvSpPr>
          <p:cNvPr id="2" name="Title 1"/>
          <p:cNvSpPr>
            <a:spLocks noGrp="1"/>
          </p:cNvSpPr>
          <p:nvPr>
            <p:ph type="ctrTitle"/>
          </p:nvPr>
        </p:nvSpPr>
        <p:spPr>
          <a:xfrm>
            <a:off x="381000" y="1321674"/>
            <a:ext cx="8458200" cy="1222375"/>
          </a:xfrm>
        </p:spPr>
        <p:txBody>
          <a:bodyPr>
            <a:normAutofit fontScale="90000"/>
          </a:bodyPr>
          <a:lstStyle/>
          <a:p>
            <a:r>
              <a:rPr lang="en-US" dirty="0" smtClean="0"/>
              <a:t/>
            </a:r>
            <a:br>
              <a:rPr lang="en-US" dirty="0" smtClean="0"/>
            </a:br>
            <a:r>
              <a:rPr lang="en-US" dirty="0" smtClean="0"/>
              <a:t>Why “Getting Real” Requires Being “Radical” in High Stakes Education</a:t>
            </a:r>
            <a:endParaRPr lang="en-US" dirty="0"/>
          </a:p>
        </p:txBody>
      </p:sp>
      <p:sp>
        <p:nvSpPr>
          <p:cNvPr id="4" name="TextBox 3"/>
          <p:cNvSpPr txBox="1"/>
          <p:nvPr/>
        </p:nvSpPr>
        <p:spPr>
          <a:xfrm>
            <a:off x="667724" y="5135693"/>
            <a:ext cx="8476276" cy="954107"/>
          </a:xfrm>
          <a:prstGeom prst="rect">
            <a:avLst/>
          </a:prstGeom>
          <a:noFill/>
        </p:spPr>
        <p:txBody>
          <a:bodyPr wrap="square" rtlCol="0">
            <a:spAutoFit/>
          </a:bodyPr>
          <a:lstStyle/>
          <a:p>
            <a:r>
              <a:rPr lang="en-US" sz="2000" dirty="0" smtClean="0"/>
              <a:t>The Iris M. Carl Equity Address given at the annual meeting of the National Council of Teachers of Mathematics.  New Orleans, LA.  April 11, 2014.</a:t>
            </a:r>
          </a:p>
          <a:p>
            <a:r>
              <a:rPr lang="en-US" sz="1600" dirty="0" smtClean="0"/>
              <a:t>            </a:t>
            </a:r>
          </a:p>
        </p:txBody>
      </p:sp>
      <p:pic>
        <p:nvPicPr>
          <p:cNvPr id="5" name="Picture 4"/>
          <p:cNvPicPr>
            <a:picLocks noChangeAspect="1"/>
          </p:cNvPicPr>
          <p:nvPr/>
        </p:nvPicPr>
        <p:blipFill>
          <a:blip r:embed="rId2"/>
          <a:stretch>
            <a:fillRect/>
          </a:stretch>
        </p:blipFill>
        <p:spPr>
          <a:xfrm>
            <a:off x="570380" y="3311219"/>
            <a:ext cx="508875" cy="7124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850" y="700435"/>
            <a:ext cx="9283700" cy="5346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6326" y="220883"/>
            <a:ext cx="8997674" cy="1659311"/>
          </a:xfrm>
          <a:prstGeom prst="rect">
            <a:avLst/>
          </a:prstGeom>
        </p:spPr>
      </p:pic>
      <p:pic>
        <p:nvPicPr>
          <p:cNvPr id="8" name="Picture 7"/>
          <p:cNvPicPr>
            <a:picLocks noChangeAspect="1"/>
          </p:cNvPicPr>
          <p:nvPr/>
        </p:nvPicPr>
        <p:blipFill>
          <a:blip r:embed="rId4"/>
          <a:stretch>
            <a:fillRect/>
          </a:stretch>
        </p:blipFill>
        <p:spPr>
          <a:xfrm>
            <a:off x="266700" y="293480"/>
            <a:ext cx="8877300" cy="495300"/>
          </a:xfrm>
          <a:prstGeom prst="rect">
            <a:avLst/>
          </a:prstGeom>
        </p:spPr>
      </p:pic>
      <p:pic>
        <p:nvPicPr>
          <p:cNvPr id="9" name="Picture 8"/>
          <p:cNvPicPr>
            <a:picLocks noChangeAspect="1"/>
          </p:cNvPicPr>
          <p:nvPr/>
        </p:nvPicPr>
        <p:blipFill>
          <a:blip r:embed="rId5"/>
          <a:stretch>
            <a:fillRect/>
          </a:stretch>
        </p:blipFill>
        <p:spPr>
          <a:xfrm>
            <a:off x="565150" y="1779701"/>
            <a:ext cx="8013700" cy="1244600"/>
          </a:xfrm>
          <a:prstGeom prst="rect">
            <a:avLst/>
          </a:prstGeom>
        </p:spPr>
      </p:pic>
      <p:sp>
        <p:nvSpPr>
          <p:cNvPr id="10" name="Rectangle 9"/>
          <p:cNvSpPr/>
          <p:nvPr/>
        </p:nvSpPr>
        <p:spPr>
          <a:xfrm>
            <a:off x="209824" y="2970702"/>
            <a:ext cx="8934176" cy="1231106"/>
          </a:xfrm>
          <a:prstGeom prst="rect">
            <a:avLst/>
          </a:prstGeom>
        </p:spPr>
        <p:txBody>
          <a:bodyPr wrap="square">
            <a:spAutoFit/>
          </a:bodyPr>
          <a:lstStyle/>
          <a:p>
            <a:r>
              <a:rPr lang="en-US" sz="2800" b="1" dirty="0" smtClean="0"/>
              <a:t>13-year-old sent to principal’s office after informing students of Common Core opt-out rights  </a:t>
            </a:r>
            <a:r>
              <a:rPr lang="en-US" sz="2800" dirty="0" smtClean="0"/>
              <a:t>(The Daily Caller)</a:t>
            </a:r>
          </a:p>
          <a:p>
            <a:endParaRPr lang="en-US" dirty="0" smtClean="0"/>
          </a:p>
        </p:txBody>
      </p:sp>
      <p:pic>
        <p:nvPicPr>
          <p:cNvPr id="11" name="Picture 10"/>
          <p:cNvPicPr>
            <a:picLocks noChangeAspect="1"/>
          </p:cNvPicPr>
          <p:nvPr/>
        </p:nvPicPr>
        <p:blipFill>
          <a:blip r:embed="rId6"/>
          <a:stretch>
            <a:fillRect/>
          </a:stretch>
        </p:blipFill>
        <p:spPr>
          <a:xfrm>
            <a:off x="565150" y="3973888"/>
            <a:ext cx="8312150" cy="276263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 y="1123950"/>
            <a:ext cx="9105900" cy="4610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educators know?</a:t>
            </a:r>
            <a:endParaRPr lang="en-US" dirty="0"/>
          </a:p>
        </p:txBody>
      </p:sp>
      <p:sp>
        <p:nvSpPr>
          <p:cNvPr id="3" name="Content Placeholder 2"/>
          <p:cNvSpPr>
            <a:spLocks noGrp="1"/>
          </p:cNvSpPr>
          <p:nvPr>
            <p:ph sz="quarter" idx="1"/>
          </p:nvPr>
        </p:nvSpPr>
        <p:spPr>
          <a:xfrm>
            <a:off x="439551" y="1447800"/>
            <a:ext cx="8616122" cy="5023678"/>
          </a:xfrm>
        </p:spPr>
        <p:txBody>
          <a:bodyPr>
            <a:normAutofit fontScale="77500" lnSpcReduction="20000"/>
          </a:bodyPr>
          <a:lstStyle/>
          <a:p>
            <a:r>
              <a:rPr lang="en-US" dirty="0" smtClean="0"/>
              <a:t>Pearson has a $32 million contract to administer tests with the state of NY; $500 million in Texas </a:t>
            </a:r>
            <a:r>
              <a:rPr lang="en-US" sz="1882" dirty="0" smtClean="0"/>
              <a:t>(Phillips, 2014)</a:t>
            </a:r>
          </a:p>
          <a:p>
            <a:r>
              <a:rPr lang="en-US" dirty="0" smtClean="0"/>
              <a:t>Long history of errors in scoring or delays in reporting scores; design flaws; insufficient memory in systems for testing</a:t>
            </a:r>
          </a:p>
          <a:p>
            <a:r>
              <a:rPr lang="en-US" dirty="0" smtClean="0"/>
              <a:t>Students’ test scores influence not only teacher’s salaries, but kids’ chances of getting into the next level of schooling, also the society’s belief in public education</a:t>
            </a:r>
          </a:p>
          <a:p>
            <a:r>
              <a:rPr lang="en-US" dirty="0" smtClean="0"/>
              <a:t>For profit corporations are becoming in control of not only tests used to decide who stays in teaching, but also who becomes a teacher in the first place (e.g., </a:t>
            </a:r>
            <a:r>
              <a:rPr lang="en-US" dirty="0" err="1" smtClean="0"/>
              <a:t>EdTPA</a:t>
            </a:r>
            <a:r>
              <a:rPr lang="en-US" dirty="0" smtClean="0"/>
              <a:t>)</a:t>
            </a:r>
          </a:p>
          <a:p>
            <a:r>
              <a:rPr lang="en-US" dirty="0" smtClean="0"/>
              <a:t>Pearson’s </a:t>
            </a:r>
            <a:r>
              <a:rPr lang="en-US" dirty="0" err="1" smtClean="0"/>
              <a:t>EnVisionMATH</a:t>
            </a:r>
            <a:r>
              <a:rPr lang="en-US" dirty="0" smtClean="0"/>
              <a:t> found to exaggerate claims of impact and </a:t>
            </a:r>
            <a:r>
              <a:rPr lang="en-US" dirty="0" err="1" smtClean="0"/>
              <a:t>generalizability</a:t>
            </a:r>
            <a:r>
              <a:rPr lang="en-US" dirty="0" smtClean="0"/>
              <a:t> to students of all ability levels, while grossing a minimum of $320 million/year on this one product, with potential revenue stream of $2 billion/year. </a:t>
            </a:r>
            <a:r>
              <a:rPr lang="en-US" sz="1882" dirty="0" smtClean="0"/>
              <a:t>(Singer, 2014)</a:t>
            </a:r>
          </a:p>
          <a:p>
            <a:r>
              <a:rPr lang="en-US" dirty="0" smtClean="0"/>
              <a:t>Fueled by Race to the Top money, charter schools popping up everywhere (KIPP and other charter schools play by own rules; Pearson owns Connections Academy a group of virtual charter schools)</a:t>
            </a:r>
          </a:p>
          <a:p>
            <a:r>
              <a:rPr lang="en-US" dirty="0" smtClean="0"/>
              <a:t>Corporations encourage new standards (yet little new content)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22614" y="106964"/>
            <a:ext cx="4696256" cy="74134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311015"/>
            <a:ext cx="2220259" cy="1269720"/>
          </a:xfrm>
        </p:spPr>
        <p:txBody>
          <a:bodyPr/>
          <a:lstStyle/>
          <a:p>
            <a:pPr>
              <a:buNone/>
            </a:pPr>
            <a:r>
              <a:rPr lang="en-US" dirty="0" smtClean="0"/>
              <a:t>Math as </a:t>
            </a:r>
          </a:p>
          <a:p>
            <a:pPr>
              <a:buNone/>
            </a:pPr>
            <a:r>
              <a:rPr lang="en-US" dirty="0" smtClean="0"/>
              <a:t>Religion?</a:t>
            </a:r>
            <a:endParaRPr lang="en-US" dirty="0"/>
          </a:p>
        </p:txBody>
      </p:sp>
      <p:pic>
        <p:nvPicPr>
          <p:cNvPr id="4" name="Picture 3"/>
          <p:cNvPicPr>
            <a:picLocks noChangeAspect="1"/>
          </p:cNvPicPr>
          <p:nvPr/>
        </p:nvPicPr>
        <p:blipFill>
          <a:blip r:embed="rId3"/>
          <a:stretch>
            <a:fillRect/>
          </a:stretch>
        </p:blipFill>
        <p:spPr>
          <a:xfrm>
            <a:off x="2507130" y="447868"/>
            <a:ext cx="5068048" cy="621836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Mathematics is political</a:t>
            </a:r>
            <a:endParaRPr lang="en-US" dirty="0"/>
          </a:p>
        </p:txBody>
      </p:sp>
      <p:sp>
        <p:nvSpPr>
          <p:cNvPr id="3" name="Content Placeholder 2"/>
          <p:cNvSpPr>
            <a:spLocks noGrp="1"/>
          </p:cNvSpPr>
          <p:nvPr>
            <p:ph sz="quarter" idx="1"/>
          </p:nvPr>
        </p:nvSpPr>
        <p:spPr>
          <a:xfrm>
            <a:off x="914400" y="1806984"/>
            <a:ext cx="7772400" cy="4572000"/>
          </a:xfrm>
        </p:spPr>
        <p:txBody>
          <a:bodyPr>
            <a:normAutofit/>
          </a:bodyPr>
          <a:lstStyle/>
          <a:p>
            <a:r>
              <a:rPr lang="en-US" dirty="0" smtClean="0"/>
              <a:t>Formatting power on our lives; objective; arbiter of truth</a:t>
            </a:r>
          </a:p>
          <a:p>
            <a:r>
              <a:rPr lang="en-US" dirty="0" smtClean="0"/>
              <a:t>Ordered universe; things proven stay proven; license to control</a:t>
            </a:r>
          </a:p>
          <a:p>
            <a:r>
              <a:rPr lang="en-US" dirty="0" smtClean="0"/>
              <a:t>Highest form of reasoning (abstract) requires absence of intimacy/context; deviance = abnormal/primitive</a:t>
            </a:r>
          </a:p>
          <a:p>
            <a:r>
              <a:rPr lang="en-US" dirty="0" smtClean="0"/>
              <a:t>Measure of intelligence</a:t>
            </a:r>
          </a:p>
          <a:p>
            <a:r>
              <a:rPr lang="en-US" dirty="0" smtClean="0"/>
              <a:t>Holds unearned privilege in society; like whiteness; seen as reflection of natural world</a:t>
            </a:r>
            <a:endParaRPr lang="en-US" dirty="0"/>
          </a:p>
        </p:txBody>
      </p:sp>
      <p:sp>
        <p:nvSpPr>
          <p:cNvPr id="4" name="TextBox 3"/>
          <p:cNvSpPr txBox="1"/>
          <p:nvPr/>
        </p:nvSpPr>
        <p:spPr>
          <a:xfrm>
            <a:off x="1000677" y="1263134"/>
            <a:ext cx="1756761" cy="369332"/>
          </a:xfrm>
          <a:prstGeom prst="rect">
            <a:avLst/>
          </a:prstGeom>
          <a:noFill/>
        </p:spPr>
        <p:txBody>
          <a:bodyPr wrap="none" rtlCol="0">
            <a:spAutoFit/>
          </a:bodyPr>
          <a:lstStyle/>
          <a:p>
            <a:r>
              <a:rPr lang="en-US" dirty="0" smtClean="0"/>
              <a:t>(</a:t>
            </a:r>
            <a:r>
              <a:rPr lang="en-US" dirty="0" err="1" smtClean="0"/>
              <a:t>Gutiérrez</a:t>
            </a:r>
            <a:r>
              <a:rPr lang="en-US" dirty="0" smtClean="0"/>
              <a:t>, 2013a)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mathematics teaching is political</a:t>
            </a:r>
            <a:endParaRPr lang="en-US" dirty="0"/>
          </a:p>
        </p:txBody>
      </p:sp>
      <p:sp>
        <p:nvSpPr>
          <p:cNvPr id="3" name="Content Placeholder 2"/>
          <p:cNvSpPr>
            <a:spLocks noGrp="1"/>
          </p:cNvSpPr>
          <p:nvPr>
            <p:ph sz="quarter" idx="1"/>
          </p:nvPr>
        </p:nvSpPr>
        <p:spPr>
          <a:xfrm>
            <a:off x="304800" y="2189248"/>
            <a:ext cx="8686800" cy="4525963"/>
          </a:xfrm>
        </p:spPr>
        <p:txBody>
          <a:bodyPr>
            <a:normAutofit/>
          </a:bodyPr>
          <a:lstStyle/>
          <a:p>
            <a:pPr>
              <a:buNone/>
            </a:pPr>
            <a:endParaRPr lang="en-US" dirty="0" smtClean="0"/>
          </a:p>
          <a:p>
            <a:r>
              <a:rPr lang="en-US" dirty="0" err="1" smtClean="0">
                <a:sym typeface="Wingdings"/>
              </a:rPr>
              <a:t></a:t>
            </a:r>
            <a:r>
              <a:rPr lang="en-US" dirty="0" smtClean="0">
                <a:sym typeface="Wingdings"/>
              </a:rPr>
              <a:t> All math teachers are “identity workers,” regardless of whether we view ourselves that way</a:t>
            </a:r>
            <a:endParaRPr lang="en-US" sz="1800" dirty="0" smtClean="0">
              <a:sym typeface="Wingdings"/>
            </a:endParaRPr>
          </a:p>
          <a:p>
            <a:pPr lvl="1"/>
            <a:r>
              <a:rPr lang="en-US" dirty="0" smtClean="0">
                <a:sym typeface="Wingdings"/>
              </a:rPr>
              <a:t>Always contributing to identities of students that position them, not just in school but in society</a:t>
            </a:r>
          </a:p>
          <a:p>
            <a:pPr lvl="1"/>
            <a:r>
              <a:rPr lang="en-US" dirty="0" smtClean="0">
                <a:sym typeface="Wingdings"/>
              </a:rPr>
              <a:t>Always </a:t>
            </a:r>
            <a:r>
              <a:rPr lang="en-US" dirty="0" err="1" smtClean="0">
                <a:sym typeface="Wingdings"/>
              </a:rPr>
              <a:t>re(producing</a:t>
            </a:r>
            <a:r>
              <a:rPr lang="en-US" dirty="0" smtClean="0">
                <a:sym typeface="Wingdings"/>
              </a:rPr>
              <a:t>) what mathematics is and how people can relate through it</a:t>
            </a:r>
            <a:endParaRPr lang="en-US" dirty="0"/>
          </a:p>
        </p:txBody>
      </p:sp>
      <p:sp>
        <p:nvSpPr>
          <p:cNvPr id="4" name="TextBox 3"/>
          <p:cNvSpPr txBox="1"/>
          <p:nvPr/>
        </p:nvSpPr>
        <p:spPr>
          <a:xfrm>
            <a:off x="677331" y="1466132"/>
            <a:ext cx="7777239" cy="800219"/>
          </a:xfrm>
          <a:prstGeom prst="rect">
            <a:avLst/>
          </a:prstGeom>
          <a:noFill/>
        </p:spPr>
        <p:txBody>
          <a:bodyPr wrap="square" rtlCol="0">
            <a:spAutoFit/>
          </a:bodyPr>
          <a:lstStyle/>
          <a:p>
            <a:r>
              <a:rPr lang="en-US" sz="2800" dirty="0" smtClean="0"/>
              <a:t>Only question is whose politics are we following?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96876"/>
            <a:ext cx="8686800" cy="838200"/>
          </a:xfrm>
        </p:spPr>
        <p:txBody>
          <a:bodyPr>
            <a:normAutofit fontScale="90000"/>
          </a:bodyPr>
          <a:lstStyle/>
          <a:p>
            <a:pPr algn="ctr"/>
            <a:r>
              <a:rPr lang="en-US" dirty="0" smtClean="0"/>
              <a:t>Do “effective”</a:t>
            </a:r>
            <a:r>
              <a:rPr lang="en-US" dirty="0" smtClean="0"/>
              <a:t> mathematics teachers </a:t>
            </a:r>
            <a:r>
              <a:rPr lang="en-US" dirty="0" smtClean="0"/>
              <a:t>see their work as political?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2301"/>
            <a:ext cx="7772400" cy="1143000"/>
          </a:xfrm>
        </p:spPr>
        <p:txBody>
          <a:bodyPr>
            <a:normAutofit fontScale="90000"/>
          </a:bodyPr>
          <a:lstStyle/>
          <a:p>
            <a:r>
              <a:rPr lang="en-US" dirty="0" smtClean="0"/>
              <a:t>Effective Mathematics Departments</a:t>
            </a:r>
            <a:endParaRPr lang="en-US" dirty="0"/>
          </a:p>
        </p:txBody>
      </p:sp>
      <p:sp>
        <p:nvSpPr>
          <p:cNvPr id="3" name="Content Placeholder 2"/>
          <p:cNvSpPr>
            <a:spLocks noGrp="1"/>
          </p:cNvSpPr>
          <p:nvPr>
            <p:ph sz="quarter" idx="1"/>
          </p:nvPr>
        </p:nvSpPr>
        <p:spPr>
          <a:xfrm>
            <a:off x="304800" y="1844442"/>
            <a:ext cx="8686800" cy="4525963"/>
          </a:xfrm>
        </p:spPr>
        <p:txBody>
          <a:bodyPr>
            <a:normAutofit/>
          </a:bodyPr>
          <a:lstStyle/>
          <a:p>
            <a:r>
              <a:rPr lang="en-US" dirty="0" smtClean="0"/>
              <a:t>Non-selective schools; free/reduced lunch</a:t>
            </a:r>
          </a:p>
          <a:p>
            <a:r>
              <a:rPr lang="en-US" dirty="0" smtClean="0"/>
              <a:t>Students taking more mathematics courses than required by district</a:t>
            </a:r>
          </a:p>
          <a:p>
            <a:r>
              <a:rPr lang="en-US" dirty="0" smtClean="0"/>
              <a:t>Large percentage of students taking advanced mathematics courses (Trig, Pre-calculus, Calculus)</a:t>
            </a:r>
          </a:p>
          <a:p>
            <a:r>
              <a:rPr lang="en-US" dirty="0" smtClean="0"/>
              <a:t>Scoring better than predicted on standardized tests</a:t>
            </a:r>
          </a:p>
          <a:p>
            <a:r>
              <a:rPr lang="en-US" dirty="0" smtClean="0"/>
              <a:t>Large percentage of students continuing onto college</a:t>
            </a:r>
          </a:p>
          <a:p>
            <a:r>
              <a:rPr lang="en-US" dirty="0" smtClean="0"/>
              <a:t>Students representative of school population</a:t>
            </a:r>
          </a:p>
          <a:p>
            <a:r>
              <a:rPr lang="en-US" dirty="0" smtClean="0"/>
              <a:t>Students see mathematics as something normal that they do  </a:t>
            </a:r>
          </a:p>
        </p:txBody>
      </p:sp>
      <p:sp>
        <p:nvSpPr>
          <p:cNvPr id="4" name="TextBox 3"/>
          <p:cNvSpPr txBox="1"/>
          <p:nvPr/>
        </p:nvSpPr>
        <p:spPr>
          <a:xfrm>
            <a:off x="922363" y="1106647"/>
            <a:ext cx="5444557" cy="369332"/>
          </a:xfrm>
          <a:prstGeom prst="rect">
            <a:avLst/>
          </a:prstGeom>
          <a:noFill/>
        </p:spPr>
        <p:txBody>
          <a:bodyPr wrap="none" rtlCol="0">
            <a:spAutoFit/>
          </a:bodyPr>
          <a:lstStyle/>
          <a:p>
            <a:r>
              <a:rPr lang="en-US" dirty="0" smtClean="0"/>
              <a:t>(</a:t>
            </a:r>
            <a:r>
              <a:rPr lang="en-US" dirty="0" err="1" smtClean="0"/>
              <a:t>Gutiérrez</a:t>
            </a:r>
            <a:r>
              <a:rPr lang="en-US" dirty="0" smtClean="0"/>
              <a:t>, 1995; 1996; 1999; 2000; 2002a,b; 2008)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34791" y="1417638"/>
            <a:ext cx="7772400" cy="1143000"/>
          </a:xfrm>
        </p:spPr>
        <p:txBody>
          <a:bodyPr>
            <a:normAutofit fontScale="90000"/>
          </a:bodyPr>
          <a:lstStyle/>
          <a:p>
            <a:r>
              <a:rPr lang="en-US" dirty="0" smtClean="0">
                <a:solidFill>
                  <a:srgbClr val="FF0000"/>
                </a:solidFill>
                <a:latin typeface="Arial Rounded MT Bold"/>
                <a:cs typeface="Arial Rounded MT Bold"/>
                <a:sym typeface="Helvetica Neue UltraLight" charset="0"/>
              </a:rPr>
              <a:t>TODOS 2014</a:t>
            </a:r>
            <a:br>
              <a:rPr lang="en-US" dirty="0" smtClean="0">
                <a:solidFill>
                  <a:srgbClr val="FF0000"/>
                </a:solidFill>
                <a:latin typeface="Arial Rounded MT Bold"/>
                <a:cs typeface="Arial Rounded MT Bold"/>
                <a:sym typeface="Helvetica Neue UltraLight" charset="0"/>
              </a:rPr>
            </a:br>
            <a:r>
              <a:rPr lang="en-US" b="1" dirty="0" smtClean="0">
                <a:latin typeface="Helvetica Neue" charset="0"/>
                <a:cs typeface="Helvetica Neue" charset="0"/>
                <a:sym typeface="Helvetica Neue" charset="0"/>
              </a:rPr>
              <a:t>Beyond Awareness ~ Equity, Access, and Achievement for All</a:t>
            </a:r>
            <a:endParaRPr lang="en-US" dirty="0"/>
          </a:p>
        </p:txBody>
      </p:sp>
      <p:sp>
        <p:nvSpPr>
          <p:cNvPr id="3" name="Subtitle 2"/>
          <p:cNvSpPr>
            <a:spLocks noGrp="1"/>
          </p:cNvSpPr>
          <p:nvPr>
            <p:ph type="subTitle" idx="4294967295"/>
          </p:nvPr>
        </p:nvSpPr>
        <p:spPr>
          <a:xfrm>
            <a:off x="1144399" y="4797562"/>
            <a:ext cx="8958262" cy="1752600"/>
          </a:xfrm>
        </p:spPr>
        <p:txBody>
          <a:bodyPr>
            <a:normAutofit/>
          </a:bodyPr>
          <a:lstStyle/>
          <a:p>
            <a:r>
              <a:rPr lang="en-US" b="1" dirty="0" smtClean="0">
                <a:solidFill>
                  <a:srgbClr val="0000FF"/>
                </a:solidFill>
                <a:latin typeface="Arial" charset="0"/>
                <a:cs typeface="Arial" charset="0"/>
                <a:sym typeface="Arial" charset="0"/>
              </a:rPr>
              <a:t>Registration is limited so register soon!</a:t>
            </a:r>
          </a:p>
          <a:p>
            <a:r>
              <a:rPr lang="en-US" b="1" dirty="0" smtClean="0">
                <a:solidFill>
                  <a:srgbClr val="0000FF"/>
                </a:solidFill>
                <a:latin typeface="Arial" charset="0"/>
                <a:cs typeface="Arial" charset="0"/>
                <a:sym typeface="Arial" charset="0"/>
              </a:rPr>
              <a:t>$250 ~ Members      $280 ~ Non-members</a:t>
            </a:r>
          </a:p>
          <a:p>
            <a:r>
              <a:rPr lang="en-US" b="1" dirty="0" err="1" smtClean="0">
                <a:solidFill>
                  <a:srgbClr val="008000"/>
                </a:solidFill>
              </a:rPr>
              <a:t>www.todos-math.org</a:t>
            </a:r>
            <a:endParaRPr lang="en-US" b="1" dirty="0">
              <a:solidFill>
                <a:srgbClr val="008000"/>
              </a:solidFill>
            </a:endParaRPr>
          </a:p>
        </p:txBody>
      </p:sp>
      <p:sp>
        <p:nvSpPr>
          <p:cNvPr id="4" name="TextBox 3"/>
          <p:cNvSpPr txBox="1"/>
          <p:nvPr/>
        </p:nvSpPr>
        <p:spPr>
          <a:xfrm>
            <a:off x="1506675" y="2570832"/>
            <a:ext cx="6573133" cy="984885"/>
          </a:xfrm>
          <a:prstGeom prst="rect">
            <a:avLst/>
          </a:prstGeom>
          <a:noFill/>
        </p:spPr>
        <p:txBody>
          <a:bodyPr wrap="none" rtlCol="0">
            <a:spAutoFit/>
          </a:bodyPr>
          <a:lstStyle/>
          <a:p>
            <a:r>
              <a:rPr lang="en-US" sz="4000" dirty="0" smtClean="0">
                <a:solidFill>
                  <a:srgbClr val="B51A00"/>
                </a:solidFill>
                <a:latin typeface="Arial Bold" charset="0"/>
                <a:cs typeface="Arial Bold" charset="0"/>
                <a:sym typeface="Arial Bold" charset="0"/>
              </a:rPr>
              <a:t>June 26th - June 28th, 2014</a:t>
            </a:r>
          </a:p>
          <a:p>
            <a:endParaRPr lang="en-US" dirty="0"/>
          </a:p>
        </p:txBody>
      </p:sp>
      <p:sp>
        <p:nvSpPr>
          <p:cNvPr id="5" name="TextBox 4"/>
          <p:cNvSpPr txBox="1"/>
          <p:nvPr/>
        </p:nvSpPr>
        <p:spPr>
          <a:xfrm>
            <a:off x="1319249" y="3360518"/>
            <a:ext cx="7005644" cy="1384995"/>
          </a:xfrm>
          <a:prstGeom prst="rect">
            <a:avLst/>
          </a:prstGeom>
          <a:noFill/>
        </p:spPr>
        <p:txBody>
          <a:bodyPr wrap="none" rtlCol="0">
            <a:spAutoFit/>
          </a:bodyPr>
          <a:lstStyle/>
          <a:p>
            <a:pPr algn="ctr"/>
            <a:r>
              <a:rPr lang="en-US" sz="2800" b="1" dirty="0" smtClean="0">
                <a:solidFill>
                  <a:srgbClr val="660066"/>
                </a:solidFill>
                <a:latin typeface="Arial Bold" charset="0"/>
                <a:cs typeface="Arial Bold" charset="0"/>
                <a:sym typeface="Arial Bold" charset="0"/>
              </a:rPr>
              <a:t>Sheraton Wild Horse Pass Resort &amp; Spa</a:t>
            </a:r>
          </a:p>
          <a:p>
            <a:pPr algn="ctr"/>
            <a:r>
              <a:rPr lang="en-US" sz="2800" b="1" dirty="0" smtClean="0">
                <a:solidFill>
                  <a:srgbClr val="660066"/>
                </a:solidFill>
                <a:latin typeface="Arial Bold" charset="0"/>
                <a:cs typeface="Arial Bold" charset="0"/>
                <a:sym typeface="Arial Bold" charset="0"/>
              </a:rPr>
              <a:t> Phoenix, Arizona</a:t>
            </a:r>
          </a:p>
          <a:p>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1575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identities</a:t>
            </a:r>
            <a:endParaRPr lang="en-US" dirty="0"/>
          </a:p>
        </p:txBody>
      </p:sp>
      <p:sp>
        <p:nvSpPr>
          <p:cNvPr id="3" name="Content Placeholder 2"/>
          <p:cNvSpPr>
            <a:spLocks noGrp="1"/>
          </p:cNvSpPr>
          <p:nvPr>
            <p:ph sz="quarter" idx="1"/>
          </p:nvPr>
        </p:nvSpPr>
        <p:spPr/>
        <p:txBody>
          <a:bodyPr>
            <a:normAutofit/>
          </a:bodyPr>
          <a:lstStyle/>
          <a:p>
            <a:r>
              <a:rPr lang="en-US" dirty="0" smtClean="0"/>
              <a:t>I mean, </a:t>
            </a:r>
            <a:r>
              <a:rPr lang="en-US" u="sng" dirty="0" smtClean="0"/>
              <a:t>besides the academic benefits </a:t>
            </a:r>
            <a:r>
              <a:rPr lang="en-US" dirty="0" smtClean="0"/>
              <a:t>of possible college credit, the grades, I think they get, there's somewhat of an </a:t>
            </a:r>
            <a:r>
              <a:rPr lang="en-US" u="sng" dirty="0" smtClean="0"/>
              <a:t>esprit de corps </a:t>
            </a:r>
            <a:r>
              <a:rPr lang="en-US" dirty="0" smtClean="0"/>
              <a:t>like "we are the smart kids, we are the cool kids, we are the, kids who went together over the summer, we've been through something together,” that I think is valuable…I also think that Union as an integrated school has this effect…kids from different cultures working together...there's a kind of nice spirit of people working together at a high level seeing each other as achievers, as smart, you know, </a:t>
            </a:r>
            <a:r>
              <a:rPr lang="en-US" u="sng" dirty="0" smtClean="0"/>
              <a:t>the smart kids are not of one race</a:t>
            </a:r>
            <a:r>
              <a:rPr lang="en-US" dirty="0" smtClean="0"/>
              <a:t>. (JS004, 4)</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I mean I think there’s a million things we can do to like educate, organize, the vision, I mean I think we more than anything </a:t>
            </a:r>
            <a:r>
              <a:rPr lang="en-US" u="sng" dirty="0" smtClean="0"/>
              <a:t>provide a vision for kids</a:t>
            </a:r>
            <a:r>
              <a:rPr lang="en-US" dirty="0" smtClean="0"/>
              <a:t>…having them believe in themselves, having them believe in themselves as a group, having them be able to do math as a group, having them believe they can go to college as a group…and then at a whole other level, it's like a political level…my way of teaching tries to </a:t>
            </a:r>
            <a:r>
              <a:rPr lang="en-US" u="sng" dirty="0" smtClean="0"/>
              <a:t>organize them to be actors rather than acted upon</a:t>
            </a:r>
            <a:r>
              <a:rPr lang="en-US" dirty="0" smtClean="0"/>
              <a:t>… [EH001, 5, 7]</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counter narratives</a:t>
            </a:r>
            <a:endParaRPr lang="en-US" dirty="0"/>
          </a:p>
        </p:txBody>
      </p:sp>
      <p:sp>
        <p:nvSpPr>
          <p:cNvPr id="3" name="Content Placeholder 2"/>
          <p:cNvSpPr>
            <a:spLocks noGrp="1"/>
          </p:cNvSpPr>
          <p:nvPr>
            <p:ph sz="quarter" idx="1"/>
          </p:nvPr>
        </p:nvSpPr>
        <p:spPr/>
        <p:txBody>
          <a:bodyPr>
            <a:normAutofit/>
          </a:bodyPr>
          <a:lstStyle/>
          <a:p>
            <a:r>
              <a:rPr lang="en-US" dirty="0" smtClean="0"/>
              <a:t>That’s part of what drives my teaching because I got sick of the racists I used to work with in the [wood working] shops.  I mean, some really nice guys.  But, their image of inner city kids is like, every stereotype you can imagine.  You know, and partly </a:t>
            </a:r>
            <a:r>
              <a:rPr lang="en-US" u="sng" dirty="0" smtClean="0"/>
              <a:t>I’m teaching cause I want to say “In your face!</a:t>
            </a:r>
            <a:r>
              <a:rPr lang="en-US" dirty="0" smtClean="0"/>
              <a:t>” you know, it’s like, </a:t>
            </a:r>
            <a:r>
              <a:rPr lang="en-US" u="sng" dirty="0" smtClean="0"/>
              <a:t>these kids are just as good as the New Trier [prestigious school] kids</a:t>
            </a:r>
            <a:r>
              <a:rPr lang="en-US" dirty="0" smtClean="0"/>
              <a:t>.  (BL005, 14)</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teacher community</a:t>
            </a:r>
            <a:endParaRPr lang="en-US" dirty="0"/>
          </a:p>
        </p:txBody>
      </p:sp>
      <p:sp>
        <p:nvSpPr>
          <p:cNvPr id="3" name="Content Placeholder 2"/>
          <p:cNvSpPr>
            <a:spLocks noGrp="1"/>
          </p:cNvSpPr>
          <p:nvPr>
            <p:ph sz="quarter" idx="1"/>
          </p:nvPr>
        </p:nvSpPr>
        <p:spPr/>
        <p:txBody>
          <a:bodyPr>
            <a:normAutofit/>
          </a:bodyPr>
          <a:lstStyle/>
          <a:p>
            <a:r>
              <a:rPr lang="en-US" dirty="0" smtClean="0"/>
              <a:t>I think, many many teachers get overwhelmed by the demands of the job and feel punched around by the bureaucracy or the principal or other teachers.  It's complicated so </a:t>
            </a:r>
            <a:r>
              <a:rPr lang="en-US" u="sng" dirty="0" smtClean="0"/>
              <a:t>it's really hard as an individual to kind of maintain a stance of believing in kids and, and constantly thinking of new and creative ways to move them forward</a:t>
            </a:r>
            <a:r>
              <a:rPr lang="en-US" dirty="0" smtClean="0"/>
              <a:t>.  And… I think having other teachers, particularly other math teachers [in the department] that have a similar stance and similar ideas, I think that </a:t>
            </a:r>
            <a:r>
              <a:rPr lang="en-US" u="sng" dirty="0" smtClean="0"/>
              <a:t>we help each other continue to be creative and idealistic and non-alienated</a:t>
            </a:r>
            <a:r>
              <a:rPr lang="en-US" dirty="0" smtClean="0"/>
              <a:t>.  [EH01, 6, 7]</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sz="quarter" idx="1"/>
          </p:nvPr>
        </p:nvSpPr>
        <p:spPr>
          <a:xfrm>
            <a:off x="685800" y="2209800"/>
            <a:ext cx="7772400" cy="4114800"/>
          </a:xfrm>
        </p:spPr>
        <p:txBody>
          <a:bodyPr/>
          <a:lstStyle/>
          <a:p>
            <a:pPr>
              <a:buFont typeface="Wingdings" pitchFamily="1" charset="2"/>
              <a:buNone/>
            </a:pPr>
            <a:endParaRPr lang="en-US">
              <a:ea typeface="ＭＳ Ｐゴシック" pitchFamily="1" charset="-128"/>
              <a:cs typeface="ＭＳ Ｐゴシック" pitchFamily="1" charset="-128"/>
            </a:endParaRPr>
          </a:p>
          <a:p>
            <a:endParaRPr lang="en-US">
              <a:ea typeface="ＭＳ Ｐゴシック" pitchFamily="1" charset="-128"/>
              <a:cs typeface="ＭＳ Ｐゴシック" pitchFamily="1" charset="-128"/>
            </a:endParaRPr>
          </a:p>
        </p:txBody>
      </p:sp>
      <p:sp>
        <p:nvSpPr>
          <p:cNvPr id="23555" name="Text Box 4"/>
          <p:cNvSpPr txBox="1">
            <a:spLocks noChangeArrowheads="1"/>
          </p:cNvSpPr>
          <p:nvPr/>
        </p:nvSpPr>
        <p:spPr bwMode="auto">
          <a:xfrm>
            <a:off x="3810000" y="1712913"/>
            <a:ext cx="1905000" cy="954087"/>
          </a:xfrm>
          <a:prstGeom prst="rect">
            <a:avLst/>
          </a:prstGeom>
          <a:noFill/>
          <a:ln w="9525">
            <a:solidFill>
              <a:schemeClr val="tx1"/>
            </a:solidFill>
            <a:miter lim="800000"/>
            <a:headEnd/>
            <a:tailEnd/>
          </a:ln>
        </p:spPr>
        <p:txBody>
          <a:bodyPr>
            <a:prstTxWarp prst="textNoShape">
              <a:avLst/>
            </a:prstTxWarp>
            <a:spAutoFit/>
          </a:bodyPr>
          <a:lstStyle/>
          <a:p>
            <a:r>
              <a:rPr lang="en-US" sz="2800"/>
              <a:t>Content </a:t>
            </a:r>
          </a:p>
          <a:p>
            <a:r>
              <a:rPr lang="en-US" sz="2800"/>
              <a:t>Knowledge</a:t>
            </a:r>
          </a:p>
        </p:txBody>
      </p:sp>
      <p:sp>
        <p:nvSpPr>
          <p:cNvPr id="23556" name="Text Box 5"/>
          <p:cNvSpPr txBox="1">
            <a:spLocks noChangeArrowheads="1"/>
          </p:cNvSpPr>
          <p:nvPr/>
        </p:nvSpPr>
        <p:spPr bwMode="auto">
          <a:xfrm>
            <a:off x="5791200" y="4151313"/>
            <a:ext cx="1939925" cy="954087"/>
          </a:xfrm>
          <a:prstGeom prst="rect">
            <a:avLst/>
          </a:prstGeom>
          <a:noFill/>
          <a:ln w="9525">
            <a:noFill/>
            <a:miter lim="800000"/>
            <a:headEnd/>
            <a:tailEnd/>
          </a:ln>
        </p:spPr>
        <p:txBody>
          <a:bodyPr wrap="none">
            <a:prstTxWarp prst="textNoShape">
              <a:avLst/>
            </a:prstTxWarp>
            <a:spAutoFit/>
          </a:bodyPr>
          <a:lstStyle/>
          <a:p>
            <a:r>
              <a:rPr lang="en-US" sz="2800"/>
              <a:t>Pedagogical </a:t>
            </a:r>
          </a:p>
          <a:p>
            <a:r>
              <a:rPr lang="en-US" sz="2800"/>
              <a:t>Knowledge</a:t>
            </a:r>
          </a:p>
        </p:txBody>
      </p:sp>
      <p:sp>
        <p:nvSpPr>
          <p:cNvPr id="23557" name="Text Box 6"/>
          <p:cNvSpPr txBox="1">
            <a:spLocks noChangeArrowheads="1"/>
          </p:cNvSpPr>
          <p:nvPr/>
        </p:nvSpPr>
        <p:spPr bwMode="auto">
          <a:xfrm>
            <a:off x="1219200" y="4075113"/>
            <a:ext cx="2228850" cy="954087"/>
          </a:xfrm>
          <a:prstGeom prst="rect">
            <a:avLst/>
          </a:prstGeom>
          <a:noFill/>
          <a:ln w="9525">
            <a:noFill/>
            <a:miter lim="800000"/>
            <a:headEnd/>
            <a:tailEnd/>
          </a:ln>
        </p:spPr>
        <p:txBody>
          <a:bodyPr wrap="none">
            <a:prstTxWarp prst="textNoShape">
              <a:avLst/>
            </a:prstTxWarp>
            <a:spAutoFit/>
          </a:bodyPr>
          <a:lstStyle/>
          <a:p>
            <a:r>
              <a:rPr lang="en-US" sz="2800"/>
              <a:t>Knowledge of </a:t>
            </a:r>
          </a:p>
          <a:p>
            <a:r>
              <a:rPr lang="en-US" sz="2800"/>
              <a:t>Students</a:t>
            </a:r>
          </a:p>
        </p:txBody>
      </p:sp>
      <p:sp>
        <p:nvSpPr>
          <p:cNvPr id="23558" name="Rectangle 10"/>
          <p:cNvSpPr>
            <a:spLocks noChangeArrowheads="1"/>
          </p:cNvSpPr>
          <p:nvPr/>
        </p:nvSpPr>
        <p:spPr bwMode="auto">
          <a:xfrm>
            <a:off x="5791200" y="4175503"/>
            <a:ext cx="19812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3559" name="Rectangle 11"/>
          <p:cNvSpPr>
            <a:spLocks noChangeArrowheads="1"/>
          </p:cNvSpPr>
          <p:nvPr/>
        </p:nvSpPr>
        <p:spPr bwMode="auto">
          <a:xfrm>
            <a:off x="1219200" y="4038600"/>
            <a:ext cx="2667000" cy="11430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3560" name="Oval 15"/>
          <p:cNvSpPr>
            <a:spLocks noChangeArrowheads="1"/>
          </p:cNvSpPr>
          <p:nvPr/>
        </p:nvSpPr>
        <p:spPr bwMode="auto">
          <a:xfrm>
            <a:off x="685800" y="1066800"/>
            <a:ext cx="7924800" cy="5486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23561" name="Text Box 16"/>
          <p:cNvSpPr txBox="1">
            <a:spLocks noChangeArrowheads="1"/>
          </p:cNvSpPr>
          <p:nvPr/>
        </p:nvSpPr>
        <p:spPr bwMode="auto">
          <a:xfrm>
            <a:off x="164813" y="304800"/>
            <a:ext cx="9124689" cy="646331"/>
          </a:xfrm>
          <a:prstGeom prst="rect">
            <a:avLst/>
          </a:prstGeom>
          <a:noFill/>
          <a:ln w="9525">
            <a:noFill/>
            <a:miter lim="800000"/>
            <a:headEnd/>
            <a:tailEnd/>
          </a:ln>
        </p:spPr>
        <p:txBody>
          <a:bodyPr wrap="none">
            <a:prstTxWarp prst="textNoShape">
              <a:avLst/>
            </a:prstTxWarp>
            <a:spAutoFit/>
          </a:bodyPr>
          <a:lstStyle/>
          <a:p>
            <a:r>
              <a:rPr lang="en-US" sz="3600" dirty="0" smtClean="0"/>
              <a:t>Current Visions of Teacher Knowledge </a:t>
            </a:r>
            <a:r>
              <a:rPr lang="en-US" sz="1600" dirty="0" smtClean="0"/>
              <a:t>(</a:t>
            </a:r>
            <a:r>
              <a:rPr lang="en-US" sz="1600" dirty="0" err="1" smtClean="0"/>
              <a:t>Shulman</a:t>
            </a:r>
            <a:r>
              <a:rPr lang="en-US" sz="1600" dirty="0" smtClean="0"/>
              <a:t>, 1986)</a:t>
            </a:r>
            <a:endParaRPr lang="en-US" sz="1600" dirty="0"/>
          </a:p>
        </p:txBody>
      </p:sp>
      <p:sp>
        <p:nvSpPr>
          <p:cNvPr id="23562" name="Line 18"/>
          <p:cNvSpPr>
            <a:spLocks noChangeShapeType="1"/>
          </p:cNvSpPr>
          <p:nvPr/>
        </p:nvSpPr>
        <p:spPr bwMode="auto">
          <a:xfrm flipV="1">
            <a:off x="2438400" y="2667000"/>
            <a:ext cx="1295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63" name="Line 19"/>
          <p:cNvSpPr>
            <a:spLocks noChangeShapeType="1"/>
          </p:cNvSpPr>
          <p:nvPr/>
        </p:nvSpPr>
        <p:spPr bwMode="auto">
          <a:xfrm>
            <a:off x="5867400" y="2590800"/>
            <a:ext cx="106680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64" name="Line 20"/>
          <p:cNvSpPr>
            <a:spLocks noChangeShapeType="1"/>
          </p:cNvSpPr>
          <p:nvPr/>
        </p:nvSpPr>
        <p:spPr bwMode="auto">
          <a:xfrm>
            <a:off x="4038600" y="4495800"/>
            <a:ext cx="1524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463288" y="2209800"/>
            <a:ext cx="2133600" cy="954088"/>
          </a:xfrm>
          <a:prstGeom prst="rect">
            <a:avLst/>
          </a:prstGeom>
          <a:noFill/>
          <a:ln w="9525">
            <a:solidFill>
              <a:schemeClr val="tx1"/>
            </a:solidFill>
            <a:miter lim="800000"/>
            <a:headEnd/>
            <a:tailEnd/>
          </a:ln>
        </p:spPr>
        <p:txBody>
          <a:bodyPr>
            <a:prstTxWarp prst="textNoShape">
              <a:avLst/>
            </a:prstTxWarp>
            <a:spAutoFit/>
          </a:bodyPr>
          <a:lstStyle/>
          <a:p>
            <a:pPr algn="ctr"/>
            <a:r>
              <a:rPr lang="en-US" sz="2800" dirty="0"/>
              <a:t>Content Knowledge</a:t>
            </a:r>
          </a:p>
        </p:txBody>
      </p:sp>
      <p:sp>
        <p:nvSpPr>
          <p:cNvPr id="24580" name="Text Box 4"/>
          <p:cNvSpPr txBox="1">
            <a:spLocks noChangeArrowheads="1"/>
          </p:cNvSpPr>
          <p:nvPr/>
        </p:nvSpPr>
        <p:spPr bwMode="auto">
          <a:xfrm>
            <a:off x="5374369" y="2242204"/>
            <a:ext cx="2011588" cy="954107"/>
          </a:xfrm>
          <a:prstGeom prst="rect">
            <a:avLst/>
          </a:prstGeom>
          <a:noFill/>
          <a:ln w="9525">
            <a:noFill/>
            <a:miter lim="800000"/>
            <a:headEnd/>
            <a:tailEnd/>
          </a:ln>
        </p:spPr>
        <p:txBody>
          <a:bodyPr wrap="none">
            <a:prstTxWarp prst="textNoShape">
              <a:avLst/>
            </a:prstTxWarp>
            <a:spAutoFit/>
          </a:bodyPr>
          <a:lstStyle/>
          <a:p>
            <a:pPr algn="ctr"/>
            <a:r>
              <a:rPr lang="en-US" sz="2800" dirty="0"/>
              <a:t>Pedagogical </a:t>
            </a:r>
          </a:p>
          <a:p>
            <a:pPr algn="ctr"/>
            <a:r>
              <a:rPr lang="en-US" sz="2800" dirty="0"/>
              <a:t>Knowledge</a:t>
            </a:r>
          </a:p>
        </p:txBody>
      </p:sp>
      <p:sp>
        <p:nvSpPr>
          <p:cNvPr id="24581" name="Text Box 5"/>
          <p:cNvSpPr txBox="1">
            <a:spLocks noChangeArrowheads="1"/>
          </p:cNvSpPr>
          <p:nvPr/>
        </p:nvSpPr>
        <p:spPr bwMode="auto">
          <a:xfrm>
            <a:off x="1120606" y="4235537"/>
            <a:ext cx="3657600" cy="1384995"/>
          </a:xfrm>
          <a:prstGeom prst="rect">
            <a:avLst/>
          </a:prstGeom>
          <a:noFill/>
          <a:ln w="9525">
            <a:noFill/>
            <a:miter lim="800000"/>
            <a:headEnd/>
            <a:tailEnd/>
          </a:ln>
        </p:spPr>
        <p:txBody>
          <a:bodyPr>
            <a:prstTxWarp prst="textNoShape">
              <a:avLst/>
            </a:prstTxWarp>
            <a:spAutoFit/>
          </a:bodyPr>
          <a:lstStyle/>
          <a:p>
            <a:pPr algn="ctr"/>
            <a:r>
              <a:rPr lang="en-US" sz="2800" dirty="0">
                <a:solidFill>
                  <a:schemeClr val="accent1"/>
                </a:solidFill>
              </a:rPr>
              <a:t>Knowledge “with” </a:t>
            </a:r>
          </a:p>
          <a:p>
            <a:pPr algn="ctr"/>
            <a:r>
              <a:rPr lang="en-US" sz="2800" dirty="0">
                <a:solidFill>
                  <a:schemeClr val="accent1"/>
                </a:solidFill>
              </a:rPr>
              <a:t>Students/Communities</a:t>
            </a:r>
          </a:p>
        </p:txBody>
      </p:sp>
      <p:sp>
        <p:nvSpPr>
          <p:cNvPr id="24582" name="Text Box 6"/>
          <p:cNvSpPr txBox="1">
            <a:spLocks noChangeArrowheads="1"/>
          </p:cNvSpPr>
          <p:nvPr/>
        </p:nvSpPr>
        <p:spPr bwMode="auto">
          <a:xfrm>
            <a:off x="5638800" y="4343400"/>
            <a:ext cx="1839913" cy="954088"/>
          </a:xfrm>
          <a:prstGeom prst="rect">
            <a:avLst/>
          </a:prstGeom>
          <a:noFill/>
          <a:ln w="9525">
            <a:noFill/>
            <a:miter lim="800000"/>
            <a:headEnd/>
            <a:tailEnd/>
          </a:ln>
        </p:spPr>
        <p:txBody>
          <a:bodyPr wrap="none">
            <a:prstTxWarp prst="textNoShape">
              <a:avLst/>
            </a:prstTxWarp>
            <a:spAutoFit/>
          </a:bodyPr>
          <a:lstStyle/>
          <a:p>
            <a:pPr algn="ctr"/>
            <a:r>
              <a:rPr lang="en-US" sz="2800" dirty="0">
                <a:solidFill>
                  <a:srgbClr val="FF0000"/>
                </a:solidFill>
              </a:rPr>
              <a:t>Political </a:t>
            </a:r>
          </a:p>
          <a:p>
            <a:pPr algn="ctr"/>
            <a:r>
              <a:rPr lang="en-US" sz="2800" dirty="0">
                <a:solidFill>
                  <a:srgbClr val="FF0000"/>
                </a:solidFill>
              </a:rPr>
              <a:t>Knowledge</a:t>
            </a:r>
          </a:p>
        </p:txBody>
      </p:sp>
      <p:sp>
        <p:nvSpPr>
          <p:cNvPr id="24583" name="Rectangle 8"/>
          <p:cNvSpPr>
            <a:spLocks noChangeArrowheads="1"/>
          </p:cNvSpPr>
          <p:nvPr/>
        </p:nvSpPr>
        <p:spPr bwMode="auto">
          <a:xfrm>
            <a:off x="5562600" y="4419600"/>
            <a:ext cx="1981200" cy="838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4" name="Rectangle 9"/>
          <p:cNvSpPr>
            <a:spLocks noChangeArrowheads="1"/>
          </p:cNvSpPr>
          <p:nvPr/>
        </p:nvSpPr>
        <p:spPr bwMode="auto">
          <a:xfrm>
            <a:off x="5334000" y="2209800"/>
            <a:ext cx="2057400" cy="9906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5" name="Rectangle 10"/>
          <p:cNvSpPr>
            <a:spLocks noChangeArrowheads="1"/>
          </p:cNvSpPr>
          <p:nvPr/>
        </p:nvSpPr>
        <p:spPr bwMode="auto">
          <a:xfrm>
            <a:off x="1346204" y="4119224"/>
            <a:ext cx="3298369" cy="132000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6" name="Freeform 11"/>
          <p:cNvSpPr>
            <a:spLocks/>
          </p:cNvSpPr>
          <p:nvPr/>
        </p:nvSpPr>
        <p:spPr bwMode="auto">
          <a:xfrm>
            <a:off x="3352800" y="3200400"/>
            <a:ext cx="2636838" cy="918824"/>
          </a:xfrm>
          <a:custGeom>
            <a:avLst/>
            <a:gdLst>
              <a:gd name="T0" fmla="*/ 0 w 1661"/>
              <a:gd name="T1" fmla="*/ 1057275 h 666"/>
              <a:gd name="T2" fmla="*/ 15875 w 1661"/>
              <a:gd name="T3" fmla="*/ 877888 h 666"/>
              <a:gd name="T4" fmla="*/ 244475 w 1661"/>
              <a:gd name="T5" fmla="*/ 715963 h 666"/>
              <a:gd name="T6" fmla="*/ 374650 w 1661"/>
              <a:gd name="T7" fmla="*/ 635000 h 666"/>
              <a:gd name="T8" fmla="*/ 749300 w 1661"/>
              <a:gd name="T9" fmla="*/ 520700 h 666"/>
              <a:gd name="T10" fmla="*/ 1220788 w 1661"/>
              <a:gd name="T11" fmla="*/ 536575 h 666"/>
              <a:gd name="T12" fmla="*/ 1481138 w 1661"/>
              <a:gd name="T13" fmla="*/ 601663 h 666"/>
              <a:gd name="T14" fmla="*/ 2295525 w 1661"/>
              <a:gd name="T15" fmla="*/ 536575 h 666"/>
              <a:gd name="T16" fmla="*/ 2409825 w 1661"/>
              <a:gd name="T17" fmla="*/ 487363 h 666"/>
              <a:gd name="T18" fmla="*/ 2441575 w 1661"/>
              <a:gd name="T19" fmla="*/ 439738 h 666"/>
              <a:gd name="T20" fmla="*/ 2490788 w 1661"/>
              <a:gd name="T21" fmla="*/ 406400 h 666"/>
              <a:gd name="T22" fmla="*/ 2636838 w 1661"/>
              <a:gd name="T23" fmla="*/ 0 h 666"/>
              <a:gd name="T24" fmla="*/ 2584450 w 1661"/>
              <a:gd name="T25" fmla="*/ 107950 h 6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1"/>
              <a:gd name="T40" fmla="*/ 0 h 666"/>
              <a:gd name="T41" fmla="*/ 1661 w 1661"/>
              <a:gd name="T42" fmla="*/ 666 h 6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1" h="666">
                <a:moveTo>
                  <a:pt x="0" y="666"/>
                </a:moveTo>
                <a:cubicBezTo>
                  <a:pt x="3" y="628"/>
                  <a:pt x="1" y="589"/>
                  <a:pt x="10" y="553"/>
                </a:cubicBezTo>
                <a:cubicBezTo>
                  <a:pt x="21" y="497"/>
                  <a:pt x="112" y="477"/>
                  <a:pt x="154" y="451"/>
                </a:cubicBezTo>
                <a:cubicBezTo>
                  <a:pt x="186" y="400"/>
                  <a:pt x="160" y="425"/>
                  <a:pt x="236" y="400"/>
                </a:cubicBezTo>
                <a:cubicBezTo>
                  <a:pt x="313" y="373"/>
                  <a:pt x="391" y="343"/>
                  <a:pt x="472" y="328"/>
                </a:cubicBezTo>
                <a:cubicBezTo>
                  <a:pt x="571" y="331"/>
                  <a:pt x="670" y="332"/>
                  <a:pt x="769" y="338"/>
                </a:cubicBezTo>
                <a:cubicBezTo>
                  <a:pt x="821" y="341"/>
                  <a:pt x="881" y="368"/>
                  <a:pt x="933" y="379"/>
                </a:cubicBezTo>
                <a:cubicBezTo>
                  <a:pt x="1110" y="372"/>
                  <a:pt x="1272" y="359"/>
                  <a:pt x="1446" y="338"/>
                </a:cubicBezTo>
                <a:cubicBezTo>
                  <a:pt x="1469" y="326"/>
                  <a:pt x="1497" y="323"/>
                  <a:pt x="1518" y="307"/>
                </a:cubicBezTo>
                <a:cubicBezTo>
                  <a:pt x="1527" y="299"/>
                  <a:pt x="1529" y="285"/>
                  <a:pt x="1538" y="277"/>
                </a:cubicBezTo>
                <a:cubicBezTo>
                  <a:pt x="1546" y="268"/>
                  <a:pt x="1558" y="263"/>
                  <a:pt x="1569" y="256"/>
                </a:cubicBezTo>
                <a:cubicBezTo>
                  <a:pt x="1623" y="174"/>
                  <a:pt x="1661" y="99"/>
                  <a:pt x="1661" y="0"/>
                </a:cubicBezTo>
                <a:lnTo>
                  <a:pt x="1628" y="68"/>
                </a:ln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24587" name="Freeform 12"/>
          <p:cNvSpPr>
            <a:spLocks/>
          </p:cNvSpPr>
          <p:nvPr/>
        </p:nvSpPr>
        <p:spPr bwMode="auto">
          <a:xfrm>
            <a:off x="3581400" y="3048000"/>
            <a:ext cx="2305050" cy="1371600"/>
          </a:xfrm>
          <a:custGeom>
            <a:avLst/>
            <a:gdLst>
              <a:gd name="T0" fmla="*/ 36513 w 1452"/>
              <a:gd name="T1" fmla="*/ 69850 h 885"/>
              <a:gd name="T2" fmla="*/ 101600 w 1452"/>
              <a:gd name="T3" fmla="*/ 152400 h 885"/>
              <a:gd name="T4" fmla="*/ 119063 w 1452"/>
              <a:gd name="T5" fmla="*/ 217488 h 885"/>
              <a:gd name="T6" fmla="*/ 200025 w 1452"/>
              <a:gd name="T7" fmla="*/ 314325 h 885"/>
              <a:gd name="T8" fmla="*/ 249238 w 1452"/>
              <a:gd name="T9" fmla="*/ 428625 h 885"/>
              <a:gd name="T10" fmla="*/ 265113 w 1452"/>
              <a:gd name="T11" fmla="*/ 477838 h 885"/>
              <a:gd name="T12" fmla="*/ 314325 w 1452"/>
              <a:gd name="T13" fmla="*/ 493713 h 885"/>
              <a:gd name="T14" fmla="*/ 411163 w 1452"/>
              <a:gd name="T15" fmla="*/ 623888 h 885"/>
              <a:gd name="T16" fmla="*/ 574675 w 1452"/>
              <a:gd name="T17" fmla="*/ 738188 h 885"/>
              <a:gd name="T18" fmla="*/ 819150 w 1452"/>
              <a:gd name="T19" fmla="*/ 803275 h 885"/>
              <a:gd name="T20" fmla="*/ 1063625 w 1452"/>
              <a:gd name="T21" fmla="*/ 868363 h 885"/>
              <a:gd name="T22" fmla="*/ 1454150 w 1452"/>
              <a:gd name="T23" fmla="*/ 884238 h 885"/>
              <a:gd name="T24" fmla="*/ 1763713 w 1452"/>
              <a:gd name="T25" fmla="*/ 933450 h 885"/>
              <a:gd name="T26" fmla="*/ 1958975 w 1452"/>
              <a:gd name="T27" fmla="*/ 965200 h 885"/>
              <a:gd name="T28" fmla="*/ 2136775 w 1452"/>
              <a:gd name="T29" fmla="*/ 1095375 h 885"/>
              <a:gd name="T30" fmla="*/ 2170113 w 1452"/>
              <a:gd name="T31" fmla="*/ 1160463 h 885"/>
              <a:gd name="T32" fmla="*/ 2219325 w 1452"/>
              <a:gd name="T33" fmla="*/ 1193800 h 885"/>
              <a:gd name="T34" fmla="*/ 2284413 w 1452"/>
              <a:gd name="T35" fmla="*/ 1274763 h 885"/>
              <a:gd name="T36" fmla="*/ 2300288 w 1452"/>
              <a:gd name="T37" fmla="*/ 1323975 h 885"/>
              <a:gd name="T38" fmla="*/ 2284413 w 1452"/>
              <a:gd name="T39" fmla="*/ 1404938 h 8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2"/>
              <a:gd name="T61" fmla="*/ 0 h 885"/>
              <a:gd name="T62" fmla="*/ 1452 w 1452"/>
              <a:gd name="T63" fmla="*/ 885 h 8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2" h="885">
                <a:moveTo>
                  <a:pt x="23" y="44"/>
                </a:moveTo>
                <a:cubicBezTo>
                  <a:pt x="59" y="147"/>
                  <a:pt x="0" y="0"/>
                  <a:pt x="64" y="96"/>
                </a:cubicBezTo>
                <a:cubicBezTo>
                  <a:pt x="71" y="107"/>
                  <a:pt x="67" y="124"/>
                  <a:pt x="75" y="137"/>
                </a:cubicBezTo>
                <a:cubicBezTo>
                  <a:pt x="88" y="159"/>
                  <a:pt x="111" y="176"/>
                  <a:pt x="126" y="198"/>
                </a:cubicBezTo>
                <a:cubicBezTo>
                  <a:pt x="149" y="270"/>
                  <a:pt x="118" y="181"/>
                  <a:pt x="157" y="270"/>
                </a:cubicBezTo>
                <a:cubicBezTo>
                  <a:pt x="161" y="279"/>
                  <a:pt x="159" y="293"/>
                  <a:pt x="167" y="301"/>
                </a:cubicBezTo>
                <a:cubicBezTo>
                  <a:pt x="174" y="308"/>
                  <a:pt x="187" y="307"/>
                  <a:pt x="198" y="311"/>
                </a:cubicBezTo>
                <a:cubicBezTo>
                  <a:pt x="223" y="350"/>
                  <a:pt x="218" y="366"/>
                  <a:pt x="259" y="393"/>
                </a:cubicBezTo>
                <a:cubicBezTo>
                  <a:pt x="277" y="446"/>
                  <a:pt x="308" y="447"/>
                  <a:pt x="362" y="465"/>
                </a:cubicBezTo>
                <a:cubicBezTo>
                  <a:pt x="413" y="482"/>
                  <a:pt x="463" y="492"/>
                  <a:pt x="516" y="506"/>
                </a:cubicBezTo>
                <a:cubicBezTo>
                  <a:pt x="567" y="519"/>
                  <a:pt x="616" y="543"/>
                  <a:pt x="670" y="547"/>
                </a:cubicBezTo>
                <a:cubicBezTo>
                  <a:pt x="751" y="552"/>
                  <a:pt x="834" y="553"/>
                  <a:pt x="916" y="557"/>
                </a:cubicBezTo>
                <a:cubicBezTo>
                  <a:pt x="1066" y="595"/>
                  <a:pt x="927" y="564"/>
                  <a:pt x="1111" y="588"/>
                </a:cubicBezTo>
                <a:cubicBezTo>
                  <a:pt x="1152" y="593"/>
                  <a:pt x="1234" y="608"/>
                  <a:pt x="1234" y="608"/>
                </a:cubicBezTo>
                <a:cubicBezTo>
                  <a:pt x="1295" y="630"/>
                  <a:pt x="1296" y="657"/>
                  <a:pt x="1346" y="690"/>
                </a:cubicBezTo>
                <a:cubicBezTo>
                  <a:pt x="1353" y="703"/>
                  <a:pt x="1357" y="719"/>
                  <a:pt x="1367" y="731"/>
                </a:cubicBezTo>
                <a:cubicBezTo>
                  <a:pt x="1375" y="740"/>
                  <a:pt x="1390" y="742"/>
                  <a:pt x="1398" y="752"/>
                </a:cubicBezTo>
                <a:cubicBezTo>
                  <a:pt x="1452" y="820"/>
                  <a:pt x="1353" y="747"/>
                  <a:pt x="1439" y="803"/>
                </a:cubicBezTo>
                <a:cubicBezTo>
                  <a:pt x="1442" y="813"/>
                  <a:pt x="1449" y="823"/>
                  <a:pt x="1449" y="834"/>
                </a:cubicBezTo>
                <a:cubicBezTo>
                  <a:pt x="1449" y="851"/>
                  <a:pt x="1439" y="885"/>
                  <a:pt x="1439" y="885"/>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24588" name="Oval 14"/>
          <p:cNvSpPr>
            <a:spLocks noChangeArrowheads="1"/>
          </p:cNvSpPr>
          <p:nvPr/>
        </p:nvSpPr>
        <p:spPr bwMode="auto">
          <a:xfrm>
            <a:off x="609600" y="1143000"/>
            <a:ext cx="7696200" cy="5410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24589" name="Text Box 15"/>
          <p:cNvSpPr txBox="1">
            <a:spLocks noChangeArrowheads="1"/>
          </p:cNvSpPr>
          <p:nvPr/>
        </p:nvSpPr>
        <p:spPr bwMode="auto">
          <a:xfrm>
            <a:off x="348160" y="381000"/>
            <a:ext cx="8572579" cy="861774"/>
          </a:xfrm>
          <a:prstGeom prst="rect">
            <a:avLst/>
          </a:prstGeom>
          <a:noFill/>
          <a:ln w="9525">
            <a:noFill/>
            <a:miter lim="800000"/>
            <a:headEnd/>
            <a:tailEnd/>
          </a:ln>
        </p:spPr>
        <p:txBody>
          <a:bodyPr wrap="none">
            <a:prstTxWarp prst="textNoShape">
              <a:avLst/>
            </a:prstTxWarp>
            <a:spAutoFit/>
          </a:bodyPr>
          <a:lstStyle/>
          <a:p>
            <a:r>
              <a:rPr lang="en-US" sz="3200" dirty="0" smtClean="0"/>
              <a:t>Political </a:t>
            </a:r>
            <a:r>
              <a:rPr lang="en-US" sz="3200" dirty="0" err="1" smtClean="0"/>
              <a:t>Conocimiento</a:t>
            </a:r>
            <a:r>
              <a:rPr lang="en-US" sz="3200" dirty="0" smtClean="0"/>
              <a:t> for Teaching Mathematics</a:t>
            </a:r>
          </a:p>
          <a:p>
            <a:r>
              <a:rPr lang="en-US" dirty="0" smtClean="0"/>
              <a:t>(</a:t>
            </a:r>
            <a:r>
              <a:rPr lang="en-US" dirty="0" err="1" smtClean="0"/>
              <a:t>Gutiérrez</a:t>
            </a:r>
            <a:r>
              <a:rPr lang="en-US" dirty="0" smtClean="0"/>
              <a:t>, 2012)</a:t>
            </a:r>
            <a:endParaRPr lang="en-US" dirty="0"/>
          </a:p>
        </p:txBody>
      </p:sp>
      <p:sp>
        <p:nvSpPr>
          <p:cNvPr id="23568" name="Text Box 16"/>
          <p:cNvSpPr txBox="1">
            <a:spLocks noChangeArrowheads="1"/>
          </p:cNvSpPr>
          <p:nvPr/>
        </p:nvSpPr>
        <p:spPr bwMode="auto">
          <a:xfrm flipH="1">
            <a:off x="2819400" y="5634038"/>
            <a:ext cx="37338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400" dirty="0" smtClean="0">
                <a:solidFill>
                  <a:schemeClr val="accent6"/>
                </a:solidFill>
              </a:rPr>
              <a:t>Community en el </a:t>
            </a:r>
            <a:r>
              <a:rPr lang="en-US" sz="2400" dirty="0" err="1" smtClean="0">
                <a:solidFill>
                  <a:schemeClr val="accent6"/>
                </a:solidFill>
              </a:rPr>
              <a:t>Mundo</a:t>
            </a:r>
            <a:r>
              <a:rPr lang="en-US" sz="2400" dirty="0" smtClean="0">
                <a:solidFill>
                  <a:schemeClr val="accent6"/>
                </a:solidFill>
              </a:rPr>
              <a:t> </a:t>
            </a:r>
            <a:r>
              <a:rPr lang="en-US" sz="2400" dirty="0" err="1" smtClean="0">
                <a:solidFill>
                  <a:schemeClr val="accent6"/>
                </a:solidFill>
              </a:rPr>
              <a:t>Zurdo</a:t>
            </a:r>
            <a:endParaRPr lang="en-US" sz="2400" dirty="0">
              <a:solidFill>
                <a:schemeClr val="accent6"/>
              </a:solidFill>
            </a:endParaRPr>
          </a:p>
        </p:txBody>
      </p:sp>
      <p:sp>
        <p:nvSpPr>
          <p:cNvPr id="24591" name="TextBox 14"/>
          <p:cNvSpPr txBox="1">
            <a:spLocks noChangeArrowheads="1"/>
          </p:cNvSpPr>
          <p:nvPr/>
        </p:nvSpPr>
        <p:spPr bwMode="auto">
          <a:xfrm>
            <a:off x="7620000" y="1219200"/>
            <a:ext cx="1752600" cy="1384300"/>
          </a:xfrm>
          <a:prstGeom prst="rect">
            <a:avLst/>
          </a:prstGeom>
          <a:noFill/>
          <a:ln w="9525">
            <a:noFill/>
            <a:miter lim="800000"/>
            <a:headEnd/>
            <a:tailEnd/>
          </a:ln>
        </p:spPr>
        <p:txBody>
          <a:bodyPr>
            <a:prstTxWarp prst="textNoShape">
              <a:avLst/>
            </a:prstTxWarp>
            <a:spAutoFit/>
          </a:bodyPr>
          <a:lstStyle/>
          <a:p>
            <a:r>
              <a:rPr lang="en-US" sz="2800"/>
              <a:t>Histories</a:t>
            </a:r>
          </a:p>
          <a:p>
            <a:r>
              <a:rPr lang="en-US" sz="2800"/>
              <a:t>      in </a:t>
            </a:r>
          </a:p>
          <a:p>
            <a:r>
              <a:rPr lang="en-US" sz="2800"/>
              <a:t>   Society</a:t>
            </a:r>
          </a:p>
        </p:txBody>
      </p:sp>
      <p:cxnSp>
        <p:nvCxnSpPr>
          <p:cNvPr id="24592" name="Straight Arrow Connector 16"/>
          <p:cNvCxnSpPr>
            <a:cxnSpLocks noChangeShapeType="1"/>
          </p:cNvCxnSpPr>
          <p:nvPr/>
        </p:nvCxnSpPr>
        <p:spPr bwMode="auto">
          <a:xfrm flipV="1">
            <a:off x="7696200" y="1752600"/>
            <a:ext cx="457200" cy="304800"/>
          </a:xfrm>
          <a:prstGeom prst="straightConnector1">
            <a:avLst/>
          </a:prstGeom>
          <a:noFill/>
          <a:ln w="9525">
            <a:solidFill>
              <a:schemeClr val="tx1"/>
            </a:solidFill>
            <a:round/>
            <a:headEnd type="arrow" w="med" len="me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1143000"/>
          </a:xfrm>
        </p:spPr>
        <p:txBody>
          <a:bodyPr>
            <a:normAutofit fontScale="90000"/>
          </a:bodyPr>
          <a:lstStyle/>
          <a:p>
            <a:pPr eaLnBrk="1" hangingPunct="1">
              <a:defRPr/>
            </a:pPr>
            <a:r>
              <a:rPr lang="en-US" dirty="0" smtClean="0">
                <a:ea typeface="+mj-ea"/>
                <a:cs typeface="+mj-cs"/>
              </a:rPr>
              <a:t>Teachers need political </a:t>
            </a:r>
            <a:r>
              <a:rPr lang="en-US" dirty="0" err="1" smtClean="0">
                <a:ea typeface="+mj-ea"/>
                <a:cs typeface="+mj-cs"/>
              </a:rPr>
              <a:t>conocimiento</a:t>
            </a:r>
            <a:endParaRPr lang="en-US" sz="2400" dirty="0">
              <a:ea typeface="+mj-ea"/>
              <a:cs typeface="+mj-cs"/>
            </a:endParaRPr>
          </a:p>
        </p:txBody>
      </p:sp>
      <p:sp>
        <p:nvSpPr>
          <p:cNvPr id="11267" name="Rectangle 3"/>
          <p:cNvSpPr>
            <a:spLocks noGrp="1" noChangeArrowheads="1"/>
          </p:cNvSpPr>
          <p:nvPr>
            <p:ph sz="quarter" idx="1"/>
          </p:nvPr>
        </p:nvSpPr>
        <p:spPr>
          <a:xfrm>
            <a:off x="685800" y="1828800"/>
            <a:ext cx="7620000" cy="1905000"/>
          </a:xfrm>
        </p:spPr>
        <p:txBody>
          <a:bodyPr>
            <a:normAutofit fontScale="25000" lnSpcReduction="20000"/>
          </a:bodyPr>
          <a:lstStyle/>
          <a:p>
            <a:pPr eaLnBrk="1" hangingPunct="1"/>
            <a:r>
              <a:rPr lang="en-US" sz="12800" dirty="0" smtClean="0"/>
              <a:t>Professional development around PCK not enough (</a:t>
            </a:r>
            <a:r>
              <a:rPr lang="en-US" sz="12800" dirty="0" err="1" smtClean="0"/>
              <a:t>Gutiérrez</a:t>
            </a:r>
            <a:r>
              <a:rPr lang="en-US" sz="12800" dirty="0" smtClean="0"/>
              <a:t>, 2004; </a:t>
            </a:r>
            <a:r>
              <a:rPr lang="en-US" sz="12800" dirty="0" err="1" smtClean="0"/>
              <a:t>Jilk</a:t>
            </a:r>
            <a:r>
              <a:rPr lang="en-US" sz="12800" dirty="0" smtClean="0"/>
              <a:t>, 2010)</a:t>
            </a:r>
          </a:p>
          <a:p>
            <a:pPr lvl="1" eaLnBrk="1" hangingPunct="1"/>
            <a:r>
              <a:rPr lang="en-US" sz="12800" dirty="0" smtClean="0"/>
              <a:t>Back-to-Basics movement in district</a:t>
            </a:r>
          </a:p>
          <a:p>
            <a:pPr lvl="1" eaLnBrk="1" hangingPunct="1"/>
            <a:r>
              <a:rPr lang="en-US" sz="12800" dirty="0" smtClean="0"/>
              <a:t>Administration derailed successful efforts</a:t>
            </a:r>
          </a:p>
          <a:p>
            <a:pPr lvl="1" eaLnBrk="1" hangingPunct="1"/>
            <a:r>
              <a:rPr lang="en-US" sz="12800" dirty="0" smtClean="0"/>
              <a:t>Some political knowledge extended their efforts (e.g., IMP)</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par>
                                <p:cTn id="7" presetID="0" presetClass="entr" presetSubtype="0" fill="hold" grpId="0" nodeType="withEffect">
                                  <p:stCondLst>
                                    <p:cond delay="0"/>
                                  </p:stCondLst>
                                  <p:childTnLst>
                                    <p:set>
                                      <p:cBhvr>
                                        <p:cTn id="8" dur="1" fill="hold">
                                          <p:stCondLst>
                                            <p:cond delay="499"/>
                                          </p:stCondLst>
                                        </p:cTn>
                                        <p:tgtEl>
                                          <p:spTgt spid="11267">
                                            <p:txEl>
                                              <p:pRg st="1" end="1"/>
                                            </p:txEl>
                                          </p:spTgt>
                                        </p:tgtEl>
                                        <p:attrNameLst>
                                          <p:attrName>style.visibility</p:attrName>
                                        </p:attrNameLst>
                                      </p:cBhvr>
                                      <p:to>
                                        <p:strVal val="visible"/>
                                      </p:to>
                                    </p:set>
                                  </p:childTnLst>
                                </p:cTn>
                              </p:par>
                              <p:par>
                                <p:cTn id="9" presetID="0" presetClass="entr" presetSubtype="0" fill="hold" grpId="0" nodeType="with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par>
                                <p:cTn id="11" presetID="0" presetClass="entr" presetSubtype="0" fill="hold" grpId="0" nodeType="withEffect">
                                  <p:stCondLst>
                                    <p:cond delay="0"/>
                                  </p:stCondLst>
                                  <p:childTnLst>
                                    <p:set>
                                      <p:cBhvr>
                                        <p:cTn id="12"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Creative insubordination</a:t>
            </a:r>
            <a:endParaRPr lang="en-US" sz="2000" dirty="0">
              <a:latin typeface="+mn-lt"/>
            </a:endParaRPr>
          </a:p>
        </p:txBody>
      </p:sp>
      <p:sp>
        <p:nvSpPr>
          <p:cNvPr id="3" name="Content Placeholder 2"/>
          <p:cNvSpPr>
            <a:spLocks noGrp="1"/>
          </p:cNvSpPr>
          <p:nvPr>
            <p:ph sz="quarter" idx="1"/>
          </p:nvPr>
        </p:nvSpPr>
        <p:spPr>
          <a:xfrm>
            <a:off x="914400" y="1897320"/>
            <a:ext cx="7772400" cy="4572000"/>
          </a:xfrm>
        </p:spPr>
        <p:txBody>
          <a:bodyPr>
            <a:normAutofit/>
          </a:bodyPr>
          <a:lstStyle/>
          <a:p>
            <a:r>
              <a:rPr lang="en-US" dirty="0" smtClean="0"/>
              <a:t>Counter-narrative to the achievement gap </a:t>
            </a:r>
            <a:r>
              <a:rPr lang="en-US" sz="1800" dirty="0" smtClean="0"/>
              <a:t>(</a:t>
            </a:r>
            <a:r>
              <a:rPr lang="en-US" sz="1800" dirty="0" err="1" smtClean="0"/>
              <a:t>Gutiérrez</a:t>
            </a:r>
            <a:r>
              <a:rPr lang="en-US" sz="1800" dirty="0" smtClean="0"/>
              <a:t>, 2008; </a:t>
            </a:r>
            <a:r>
              <a:rPr lang="en-US" sz="1800" dirty="0" err="1" smtClean="0"/>
              <a:t>Gutiérrez</a:t>
            </a:r>
            <a:r>
              <a:rPr lang="en-US" sz="1800" dirty="0" smtClean="0"/>
              <a:t>, &amp; Dixon-Roman, 2011; </a:t>
            </a:r>
            <a:r>
              <a:rPr lang="en-US" sz="1800" dirty="0" err="1" smtClean="0"/>
              <a:t>Boaler</a:t>
            </a:r>
            <a:r>
              <a:rPr lang="en-US" sz="1800" dirty="0" smtClean="0"/>
              <a:t>, 2005) </a:t>
            </a:r>
          </a:p>
          <a:p>
            <a:r>
              <a:rPr lang="en-US" dirty="0" smtClean="0"/>
              <a:t>Questions forms of mathematics in school</a:t>
            </a:r>
          </a:p>
          <a:p>
            <a:r>
              <a:rPr lang="en-US" dirty="0" smtClean="0"/>
              <a:t>Highlights the humanity/uncertainty of math </a:t>
            </a:r>
            <a:r>
              <a:rPr lang="en-US" sz="1800" dirty="0" smtClean="0"/>
              <a:t>(</a:t>
            </a:r>
            <a:r>
              <a:rPr lang="en-US" sz="1800" dirty="0" err="1" smtClean="0"/>
              <a:t>D’Ambrosio</a:t>
            </a:r>
            <a:r>
              <a:rPr lang="en-US" sz="1800" dirty="0" smtClean="0"/>
              <a:t>, 2006)</a:t>
            </a:r>
          </a:p>
          <a:p>
            <a:r>
              <a:rPr lang="en-US" dirty="0" smtClean="0"/>
              <a:t>Positions students as authors </a:t>
            </a:r>
            <a:r>
              <a:rPr lang="en-US" sz="1730" dirty="0" smtClean="0"/>
              <a:t>(Lawler, in press; </a:t>
            </a:r>
            <a:r>
              <a:rPr lang="en-US" sz="1730" dirty="0" err="1" smtClean="0"/>
              <a:t>Povey</a:t>
            </a:r>
            <a:r>
              <a:rPr lang="en-US" sz="1730" dirty="0" smtClean="0"/>
              <a:t> et al., 1987)</a:t>
            </a:r>
            <a:endParaRPr lang="en-US" dirty="0" smtClean="0"/>
          </a:p>
          <a:p>
            <a:r>
              <a:rPr lang="en-US" dirty="0" smtClean="0"/>
              <a:t>Recognizes that math needs people </a:t>
            </a:r>
            <a:r>
              <a:rPr lang="en-US" sz="1800" dirty="0" smtClean="0"/>
              <a:t>(</a:t>
            </a:r>
            <a:r>
              <a:rPr lang="en-US" sz="1800" dirty="0" err="1" smtClean="0"/>
              <a:t>Gutiérrez</a:t>
            </a:r>
            <a:r>
              <a:rPr lang="en-US" sz="1800" dirty="0" smtClean="0"/>
              <a:t>, 2002)</a:t>
            </a:r>
          </a:p>
          <a:p>
            <a:r>
              <a:rPr lang="en-US" dirty="0" smtClean="0"/>
              <a:t>Recognizes everyday practices can subvert power dynamics </a:t>
            </a:r>
            <a:r>
              <a:rPr lang="en-US" sz="1800" dirty="0" smtClean="0"/>
              <a:t>(Butler, 1999; </a:t>
            </a:r>
            <a:r>
              <a:rPr lang="en-US" sz="1800" dirty="0" err="1" smtClean="0"/>
              <a:t>deCerteau</a:t>
            </a:r>
            <a:r>
              <a:rPr lang="en-US" sz="1800" dirty="0" smtClean="0"/>
              <a:t>, 1980; Foucault, 1980)</a:t>
            </a:r>
            <a:endParaRPr lang="en-US" sz="1800" dirty="0"/>
          </a:p>
        </p:txBody>
      </p:sp>
      <p:sp>
        <p:nvSpPr>
          <p:cNvPr id="4" name="TextBox 3"/>
          <p:cNvSpPr txBox="1"/>
          <p:nvPr/>
        </p:nvSpPr>
        <p:spPr>
          <a:xfrm>
            <a:off x="914400" y="1273576"/>
            <a:ext cx="4160551" cy="369332"/>
          </a:xfrm>
          <a:prstGeom prst="rect">
            <a:avLst/>
          </a:prstGeom>
          <a:noFill/>
        </p:spPr>
        <p:txBody>
          <a:bodyPr wrap="none" rtlCol="0">
            <a:spAutoFit/>
          </a:bodyPr>
          <a:lstStyle/>
          <a:p>
            <a:r>
              <a:rPr lang="en-US" dirty="0" smtClean="0"/>
              <a:t>(</a:t>
            </a:r>
            <a:r>
              <a:rPr lang="en-US" dirty="0" err="1" smtClean="0"/>
              <a:t>Gutiérrez</a:t>
            </a:r>
            <a:r>
              <a:rPr lang="en-US" dirty="0" smtClean="0"/>
              <a:t>, 2013b; </a:t>
            </a:r>
            <a:r>
              <a:rPr lang="en-US" dirty="0" err="1" smtClean="0"/>
              <a:t>Gutiérrez</a:t>
            </a:r>
            <a:r>
              <a:rPr lang="en-US" dirty="0" smtClean="0"/>
              <a:t> &amp; </a:t>
            </a:r>
            <a:r>
              <a:rPr lang="en-US" dirty="0" err="1" smtClean="0"/>
              <a:t>Gregson</a:t>
            </a:r>
            <a:r>
              <a:rPr lang="en-US" dirty="0" smtClean="0"/>
              <a:t>, 2013)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31" name="Oval 11"/>
          <p:cNvSpPr>
            <a:spLocks noChangeArrowheads="1"/>
          </p:cNvSpPr>
          <p:nvPr/>
        </p:nvSpPr>
        <p:spPr bwMode="auto">
          <a:xfrm>
            <a:off x="914400" y="1905000"/>
            <a:ext cx="2286000" cy="990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132" name="Oval 12"/>
          <p:cNvSpPr>
            <a:spLocks noChangeArrowheads="1"/>
          </p:cNvSpPr>
          <p:nvPr/>
        </p:nvSpPr>
        <p:spPr bwMode="auto">
          <a:xfrm>
            <a:off x="6248400" y="1905000"/>
            <a:ext cx="1981200" cy="1066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133" name="Oval 13"/>
          <p:cNvSpPr>
            <a:spLocks noChangeArrowheads="1"/>
          </p:cNvSpPr>
          <p:nvPr/>
        </p:nvSpPr>
        <p:spPr bwMode="auto">
          <a:xfrm>
            <a:off x="5881688" y="5118100"/>
            <a:ext cx="2743200" cy="1066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134" name="Oval 14"/>
          <p:cNvSpPr>
            <a:spLocks noChangeArrowheads="1"/>
          </p:cNvSpPr>
          <p:nvPr/>
        </p:nvSpPr>
        <p:spPr bwMode="auto">
          <a:xfrm>
            <a:off x="715963" y="4992688"/>
            <a:ext cx="2209800" cy="1066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135" name="Text Box 15"/>
          <p:cNvSpPr txBox="1">
            <a:spLocks noChangeArrowheads="1"/>
          </p:cNvSpPr>
          <p:nvPr/>
        </p:nvSpPr>
        <p:spPr bwMode="auto">
          <a:xfrm>
            <a:off x="1396551" y="2066172"/>
            <a:ext cx="1335088" cy="579438"/>
          </a:xfrm>
          <a:prstGeom prst="rect">
            <a:avLst/>
          </a:prstGeom>
          <a:noFill/>
          <a:ln w="9525">
            <a:noFill/>
            <a:miter lim="800000"/>
            <a:headEnd/>
            <a:tailEnd/>
          </a:ln>
        </p:spPr>
        <p:txBody>
          <a:bodyPr wrap="none">
            <a:prstTxWarp prst="textNoShape">
              <a:avLst/>
            </a:prstTxWarp>
            <a:spAutoFit/>
          </a:bodyPr>
          <a:lstStyle/>
          <a:p>
            <a:r>
              <a:rPr lang="en-US" sz="3200" dirty="0">
                <a:solidFill>
                  <a:schemeClr val="bg2"/>
                </a:solidFill>
              </a:rPr>
              <a:t>Access</a:t>
            </a:r>
            <a:endParaRPr lang="en-US" sz="2400" dirty="0"/>
          </a:p>
        </p:txBody>
      </p:sp>
      <p:sp>
        <p:nvSpPr>
          <p:cNvPr id="5136" name="Text Box 16"/>
          <p:cNvSpPr txBox="1">
            <a:spLocks noChangeArrowheads="1"/>
          </p:cNvSpPr>
          <p:nvPr/>
        </p:nvSpPr>
        <p:spPr bwMode="auto">
          <a:xfrm>
            <a:off x="6188385" y="5334000"/>
            <a:ext cx="2351088" cy="579438"/>
          </a:xfrm>
          <a:prstGeom prst="rect">
            <a:avLst/>
          </a:prstGeom>
          <a:noFill/>
          <a:ln w="9525">
            <a:noFill/>
            <a:miter lim="800000"/>
            <a:headEnd/>
            <a:tailEnd/>
          </a:ln>
        </p:spPr>
        <p:txBody>
          <a:bodyPr wrap="none">
            <a:prstTxWarp prst="textNoShape">
              <a:avLst/>
            </a:prstTxWarp>
            <a:spAutoFit/>
          </a:bodyPr>
          <a:lstStyle/>
          <a:p>
            <a:r>
              <a:rPr lang="en-US" sz="3200" dirty="0">
                <a:solidFill>
                  <a:schemeClr val="bg2"/>
                </a:solidFill>
              </a:rPr>
              <a:t>Achievement</a:t>
            </a:r>
            <a:endParaRPr lang="en-US" sz="2400" dirty="0"/>
          </a:p>
        </p:txBody>
      </p:sp>
      <p:sp>
        <p:nvSpPr>
          <p:cNvPr id="5137" name="Text Box 17"/>
          <p:cNvSpPr txBox="1">
            <a:spLocks noChangeArrowheads="1"/>
          </p:cNvSpPr>
          <p:nvPr/>
        </p:nvSpPr>
        <p:spPr bwMode="auto">
          <a:xfrm>
            <a:off x="6578151" y="2133600"/>
            <a:ext cx="1676400" cy="579438"/>
          </a:xfrm>
          <a:prstGeom prst="rect">
            <a:avLst/>
          </a:prstGeom>
          <a:noFill/>
          <a:ln w="9525">
            <a:noFill/>
            <a:miter lim="800000"/>
            <a:headEnd/>
            <a:tailEnd/>
          </a:ln>
        </p:spPr>
        <p:txBody>
          <a:bodyPr>
            <a:prstTxWarp prst="textNoShape">
              <a:avLst/>
            </a:prstTxWarp>
            <a:spAutoFit/>
          </a:bodyPr>
          <a:lstStyle/>
          <a:p>
            <a:r>
              <a:rPr lang="en-US" sz="3200" dirty="0">
                <a:solidFill>
                  <a:schemeClr val="bg2"/>
                </a:solidFill>
              </a:rPr>
              <a:t>Identity</a:t>
            </a:r>
            <a:endParaRPr lang="en-US" sz="2400" dirty="0"/>
          </a:p>
        </p:txBody>
      </p:sp>
      <p:sp>
        <p:nvSpPr>
          <p:cNvPr id="5138" name="Text Box 18"/>
          <p:cNvSpPr txBox="1">
            <a:spLocks noChangeArrowheads="1"/>
          </p:cNvSpPr>
          <p:nvPr/>
        </p:nvSpPr>
        <p:spPr bwMode="auto">
          <a:xfrm>
            <a:off x="1244151" y="5181600"/>
            <a:ext cx="1600200" cy="579438"/>
          </a:xfrm>
          <a:prstGeom prst="rect">
            <a:avLst/>
          </a:prstGeom>
          <a:noFill/>
          <a:ln w="9525">
            <a:noFill/>
            <a:miter lim="800000"/>
            <a:headEnd/>
            <a:tailEnd/>
          </a:ln>
        </p:spPr>
        <p:txBody>
          <a:bodyPr>
            <a:prstTxWarp prst="textNoShape">
              <a:avLst/>
            </a:prstTxWarp>
            <a:spAutoFit/>
          </a:bodyPr>
          <a:lstStyle/>
          <a:p>
            <a:r>
              <a:rPr lang="en-US" sz="3200" dirty="0">
                <a:solidFill>
                  <a:schemeClr val="bg2"/>
                </a:solidFill>
              </a:rPr>
              <a:t>Power</a:t>
            </a:r>
            <a:endParaRPr lang="en-US" sz="2400" dirty="0"/>
          </a:p>
        </p:txBody>
      </p:sp>
      <p:sp>
        <p:nvSpPr>
          <p:cNvPr id="5139" name="Line 19"/>
          <p:cNvSpPr>
            <a:spLocks noChangeShapeType="1"/>
          </p:cNvSpPr>
          <p:nvPr/>
        </p:nvSpPr>
        <p:spPr bwMode="auto">
          <a:xfrm>
            <a:off x="2667000" y="2895600"/>
            <a:ext cx="3657600" cy="2209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0" name="Line 20"/>
          <p:cNvSpPr>
            <a:spLocks noChangeShapeType="1"/>
          </p:cNvSpPr>
          <p:nvPr/>
        </p:nvSpPr>
        <p:spPr bwMode="auto">
          <a:xfrm flipV="1">
            <a:off x="2743200" y="2743200"/>
            <a:ext cx="350520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92" name="Rectangle 28"/>
          <p:cNvSpPr>
            <a:spLocks noChangeArrowheads="1"/>
          </p:cNvSpPr>
          <p:nvPr/>
        </p:nvSpPr>
        <p:spPr bwMode="auto">
          <a:xfrm>
            <a:off x="3971925" y="296863"/>
            <a:ext cx="184150" cy="762000"/>
          </a:xfrm>
          <a:prstGeom prst="rect">
            <a:avLst/>
          </a:prstGeom>
          <a:noFill/>
          <a:ln w="9525">
            <a:noFill/>
            <a:miter lim="800000"/>
            <a:headEnd/>
            <a:tailEnd/>
          </a:ln>
        </p:spPr>
        <p:txBody>
          <a:bodyPr wrap="none">
            <a:prstTxWarp prst="textNoShape">
              <a:avLst/>
            </a:prstTxWarp>
            <a:spAutoFit/>
          </a:bodyPr>
          <a:lstStyle/>
          <a:p>
            <a:endParaRPr lang="en-US"/>
          </a:p>
        </p:txBody>
      </p:sp>
      <p:sp>
        <p:nvSpPr>
          <p:cNvPr id="5149" name="Rectangle 29"/>
          <p:cNvSpPr>
            <a:spLocks noChangeArrowheads="1"/>
          </p:cNvSpPr>
          <p:nvPr/>
        </p:nvSpPr>
        <p:spPr bwMode="auto">
          <a:xfrm>
            <a:off x="609600" y="457200"/>
            <a:ext cx="7772400" cy="1143000"/>
          </a:xfrm>
          <a:prstGeom prst="rect">
            <a:avLst/>
          </a:prstGeom>
          <a:noFill/>
          <a:ln w="9525">
            <a:noFill/>
            <a:miter lim="800000"/>
            <a:headEnd/>
            <a:tailEnd/>
          </a:ln>
          <a:effectLst>
            <a:outerShdw blurRad="63500" dist="38099" dir="2700000" algn="ctr" rotWithShape="0">
              <a:schemeClr val="bg2">
                <a:alpha val="50000"/>
              </a:schemeClr>
            </a:outerShdw>
          </a:effectLst>
        </p:spPr>
        <p:txBody>
          <a:bodyPr anchor="b">
            <a:prstTxWarp prst="textNoShape">
              <a:avLst/>
            </a:prstTxWarp>
          </a:bodyPr>
          <a:lstStyle/>
          <a:p>
            <a:pPr algn="ctr" eaLnBrk="1" hangingPunct="1">
              <a:defRPr/>
            </a:pPr>
            <a:r>
              <a:rPr lang="en-US" sz="4000" dirty="0">
                <a:solidFill>
                  <a:schemeClr val="tx2"/>
                </a:solidFill>
                <a:latin typeface="Helvetica" charset="0"/>
              </a:rPr>
              <a:t>Dimensions of</a:t>
            </a:r>
            <a:r>
              <a:rPr lang="en-US" sz="4000" dirty="0" smtClean="0">
                <a:solidFill>
                  <a:schemeClr val="tx2"/>
                </a:solidFill>
                <a:latin typeface="Helvetica" charset="0"/>
              </a:rPr>
              <a:t> Learning/Equity</a:t>
            </a:r>
            <a:r>
              <a:rPr lang="en-US" dirty="0" smtClean="0">
                <a:solidFill>
                  <a:schemeClr val="tx2"/>
                </a:solidFill>
                <a:latin typeface="Helvetica" charset="0"/>
              </a:rPr>
              <a:t/>
            </a:r>
            <a:br>
              <a:rPr lang="en-US" dirty="0" smtClean="0">
                <a:solidFill>
                  <a:schemeClr val="tx2"/>
                </a:solidFill>
                <a:latin typeface="Helvetica" charset="0"/>
              </a:rPr>
            </a:br>
            <a:r>
              <a:rPr lang="en-US" sz="2000" dirty="0">
                <a:solidFill>
                  <a:schemeClr val="tx2"/>
                </a:solidFill>
                <a:latin typeface="Helvetica" charset="0"/>
              </a:rPr>
              <a:t>(</a:t>
            </a:r>
            <a:r>
              <a:rPr lang="en-US" sz="2000" dirty="0" err="1">
                <a:solidFill>
                  <a:schemeClr val="tx2"/>
                </a:solidFill>
                <a:latin typeface="Helvetica" charset="0"/>
              </a:rPr>
              <a:t>Gutiérrez</a:t>
            </a:r>
            <a:r>
              <a:rPr lang="en-US" sz="2000" dirty="0">
                <a:solidFill>
                  <a:schemeClr val="tx2"/>
                </a:solidFill>
                <a:latin typeface="Helvetica" charset="0"/>
              </a:rPr>
              <a:t>, 2007; 2008b; 2009)</a:t>
            </a:r>
            <a:endParaRPr lang="en-US" dirty="0">
              <a:solidFill>
                <a:schemeClr val="tx2"/>
              </a:solidFill>
              <a:latin typeface="Helvetica" charset="0"/>
            </a:endParaRPr>
          </a:p>
        </p:txBody>
      </p:sp>
      <p:sp>
        <p:nvSpPr>
          <p:cNvPr id="5150" name="Rectangle 30"/>
          <p:cNvSpPr>
            <a:spLocks noChangeArrowheads="1"/>
          </p:cNvSpPr>
          <p:nvPr/>
        </p:nvSpPr>
        <p:spPr bwMode="auto">
          <a:xfrm rot="1910239">
            <a:off x="2940050" y="2971800"/>
            <a:ext cx="1403350" cy="457200"/>
          </a:xfrm>
          <a:prstGeom prst="rect">
            <a:avLst/>
          </a:prstGeom>
          <a:noFill/>
          <a:ln w="9525">
            <a:noFill/>
            <a:miter lim="800000"/>
            <a:headEnd/>
            <a:tailEnd/>
          </a:ln>
        </p:spPr>
        <p:txBody>
          <a:bodyPr wrap="none">
            <a:prstTxWarp prst="textNoShape">
              <a:avLst/>
            </a:prstTxWarp>
            <a:spAutoFit/>
          </a:bodyPr>
          <a:lstStyle/>
          <a:p>
            <a:r>
              <a:rPr lang="en-US" sz="2400" i="1"/>
              <a:t>Dominant</a:t>
            </a:r>
            <a:endParaRPr lang="en-US"/>
          </a:p>
        </p:txBody>
      </p:sp>
      <p:sp>
        <p:nvSpPr>
          <p:cNvPr id="5151" name="Rectangle 31"/>
          <p:cNvSpPr>
            <a:spLocks noChangeArrowheads="1"/>
          </p:cNvSpPr>
          <p:nvPr/>
        </p:nvSpPr>
        <p:spPr bwMode="auto">
          <a:xfrm rot="-2204207">
            <a:off x="4660900" y="2971800"/>
            <a:ext cx="1131888" cy="457200"/>
          </a:xfrm>
          <a:prstGeom prst="rect">
            <a:avLst/>
          </a:prstGeom>
          <a:noFill/>
          <a:ln w="9525">
            <a:noFill/>
            <a:miter lim="800000"/>
            <a:headEnd/>
            <a:tailEnd/>
          </a:ln>
        </p:spPr>
        <p:txBody>
          <a:bodyPr wrap="none">
            <a:prstTxWarp prst="textNoShape">
              <a:avLst/>
            </a:prstTxWarp>
            <a:spAutoFit/>
          </a:bodyPr>
          <a:lstStyle/>
          <a:p>
            <a:r>
              <a:rPr lang="en-US" sz="2400" i="1"/>
              <a:t>Critical</a:t>
            </a:r>
            <a:endParaRPr lang="en-US"/>
          </a:p>
        </p:txBody>
      </p:sp>
      <p:sp>
        <p:nvSpPr>
          <p:cNvPr id="20496" name="Oval 15"/>
          <p:cNvSpPr>
            <a:spLocks noChangeArrowheads="1"/>
          </p:cNvSpPr>
          <p:nvPr/>
        </p:nvSpPr>
        <p:spPr bwMode="auto">
          <a:xfrm>
            <a:off x="4267200" y="3733800"/>
            <a:ext cx="381000" cy="4572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17" name="TextBox 16"/>
          <p:cNvSpPr txBox="1"/>
          <p:nvPr/>
        </p:nvSpPr>
        <p:spPr>
          <a:xfrm>
            <a:off x="3889828" y="4643438"/>
            <a:ext cx="1607458" cy="461665"/>
          </a:xfrm>
          <a:prstGeom prst="rect">
            <a:avLst/>
          </a:prstGeom>
          <a:noFill/>
        </p:spPr>
        <p:txBody>
          <a:bodyPr wrap="square">
            <a:spAutoFit/>
          </a:bodyPr>
          <a:lstStyle/>
          <a:p>
            <a:pPr>
              <a:defRPr/>
            </a:pPr>
            <a:r>
              <a:rPr lang="en-US" sz="2400" dirty="0" err="1">
                <a:solidFill>
                  <a:srgbClr val="FF0000"/>
                </a:solidFill>
              </a:rPr>
              <a:t>Nepantla</a:t>
            </a:r>
            <a:endParaRPr lang="en-US" sz="2400" dirty="0">
              <a:solidFill>
                <a:srgbClr val="FF0000"/>
              </a:solidFill>
            </a:endParaRPr>
          </a:p>
        </p:txBody>
      </p:sp>
      <p:cxnSp>
        <p:nvCxnSpPr>
          <p:cNvPr id="20498" name="Straight Arrow Connector 18"/>
          <p:cNvCxnSpPr>
            <a:cxnSpLocks noChangeShapeType="1"/>
          </p:cNvCxnSpPr>
          <p:nvPr/>
        </p:nvCxnSpPr>
        <p:spPr bwMode="auto">
          <a:xfrm rot="16200000" flipV="1">
            <a:off x="4375684" y="4346269"/>
            <a:ext cx="381000" cy="213337"/>
          </a:xfrm>
          <a:prstGeom prst="straightConnector1">
            <a:avLst/>
          </a:prstGeom>
          <a:noFill/>
          <a:ln w="9525">
            <a:solidFill>
              <a:schemeClr val="tx1"/>
            </a:solidFill>
            <a:round/>
            <a:headEnd/>
            <a:tailEnd type="arrow" w="med" len="med"/>
          </a:ln>
        </p:spPr>
      </p:cxnSp>
      <p:sp>
        <p:nvSpPr>
          <p:cNvPr id="19" name="TextBox 18"/>
          <p:cNvSpPr txBox="1">
            <a:spLocks noChangeArrowheads="1"/>
          </p:cNvSpPr>
          <p:nvPr/>
        </p:nvSpPr>
        <p:spPr bwMode="auto">
          <a:xfrm>
            <a:off x="2209800" y="6096000"/>
            <a:ext cx="4904157" cy="523220"/>
          </a:xfrm>
          <a:prstGeom prst="rect">
            <a:avLst/>
          </a:prstGeom>
          <a:noFill/>
          <a:ln w="9525">
            <a:noFill/>
            <a:miter lim="800000"/>
            <a:headEnd/>
            <a:tailEnd/>
          </a:ln>
        </p:spPr>
        <p:txBody>
          <a:bodyPr wrap="none">
            <a:prstTxWarp prst="textNoShape">
              <a:avLst/>
            </a:prstTxWarp>
            <a:spAutoFit/>
          </a:bodyPr>
          <a:lstStyle/>
          <a:p>
            <a:r>
              <a:rPr lang="en-US" sz="2800" dirty="0"/>
              <a:t>Play the game/Change the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If we expect </a:t>
            </a:r>
            <a:r>
              <a:rPr lang="en-US" dirty="0" smtClean="0">
                <a:solidFill>
                  <a:srgbClr val="FF0000"/>
                </a:solidFill>
              </a:rPr>
              <a:t>our students </a:t>
            </a:r>
            <a:r>
              <a:rPr lang="en-US" dirty="0" smtClean="0"/>
              <a:t>to be able to play/change the game. . . </a:t>
            </a:r>
          </a:p>
          <a:p>
            <a:endParaRPr lang="en-US" dirty="0" smtClean="0"/>
          </a:p>
          <a:p>
            <a:r>
              <a:rPr lang="en-US" dirty="0" smtClean="0">
                <a:solidFill>
                  <a:srgbClr val="FF0000"/>
                </a:solidFill>
              </a:rPr>
              <a:t>We</a:t>
            </a:r>
            <a:r>
              <a:rPr lang="en-US" dirty="0" smtClean="0"/>
              <a:t> need to be able to play/change the game</a:t>
            </a:r>
          </a:p>
          <a:p>
            <a:endParaRPr lang="en-US" dirty="0" smtClean="0"/>
          </a:p>
          <a:p>
            <a:r>
              <a:rPr lang="en-US" dirty="0" smtClean="0"/>
              <a:t>That means challenging weak definitions of equity like “achievement gap,” or defining “success” around a portion of our students.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US" dirty="0" smtClean="0"/>
              <a:t>Mathematics/teaching as political activity</a:t>
            </a:r>
          </a:p>
          <a:p>
            <a:r>
              <a:rPr lang="en-US" dirty="0" smtClean="0"/>
              <a:t>Forms of knowledge necessary for teaching</a:t>
            </a:r>
          </a:p>
          <a:p>
            <a:r>
              <a:rPr lang="en-US" dirty="0" smtClean="0"/>
              <a:t>What is </a:t>
            </a:r>
            <a:r>
              <a:rPr lang="en-US" i="1" dirty="0" smtClean="0"/>
              <a:t>Creative Insubordination?</a:t>
            </a:r>
          </a:p>
          <a:p>
            <a:r>
              <a:rPr lang="en-US" dirty="0" smtClean="0"/>
              <a:t>Teachers using </a:t>
            </a:r>
            <a:r>
              <a:rPr lang="en-US" i="1" dirty="0" smtClean="0"/>
              <a:t>Creative Insubordination</a:t>
            </a:r>
          </a:p>
          <a:p>
            <a:r>
              <a:rPr lang="en-US" dirty="0" smtClean="0"/>
              <a:t>What can you do?</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5809" y="274638"/>
            <a:ext cx="7772400" cy="1143000"/>
          </a:xfrm>
        </p:spPr>
        <p:txBody>
          <a:bodyPr/>
          <a:lstStyle/>
          <a:p>
            <a:r>
              <a:rPr lang="en-US" dirty="0" smtClean="0"/>
              <a:t>Challenging the ACHIEVEMENT GAP</a:t>
            </a:r>
            <a:endParaRPr lang="en-US" dirty="0"/>
          </a:p>
        </p:txBody>
      </p:sp>
      <p:sp>
        <p:nvSpPr>
          <p:cNvPr id="3" name="Content Placeholder 2"/>
          <p:cNvSpPr>
            <a:spLocks noGrp="1"/>
          </p:cNvSpPr>
          <p:nvPr>
            <p:ph sz="quarter" idx="1"/>
          </p:nvPr>
        </p:nvSpPr>
        <p:spPr/>
        <p:txBody>
          <a:bodyPr>
            <a:noAutofit/>
          </a:bodyPr>
          <a:lstStyle/>
          <a:p>
            <a:pPr>
              <a:buNone/>
            </a:pPr>
            <a:r>
              <a:rPr lang="en-US" sz="2000" dirty="0" smtClean="0"/>
              <a:t>So, we had a dept meeting recently. And, the director started talking about the achievement gap data that we were looking at between Asian students, white students, African American students, Hispanic students…</a:t>
            </a:r>
          </a:p>
          <a:p>
            <a:pPr>
              <a:buNone/>
            </a:pPr>
            <a:r>
              <a:rPr lang="en-US" sz="2000" dirty="0" smtClean="0"/>
              <a:t> </a:t>
            </a:r>
          </a:p>
          <a:p>
            <a:pPr>
              <a:buNone/>
            </a:pPr>
            <a:r>
              <a:rPr lang="en-US" sz="2000" dirty="0" smtClean="0"/>
              <a:t>He said something like:  “The other school in the district has fixed that issue and has been able to decrease the gap between African American students…But, we have not fixed that yet.”  And, a teacher said, “Well, </a:t>
            </a:r>
            <a:r>
              <a:rPr lang="en-US" sz="2000" u="sng" dirty="0" smtClean="0"/>
              <a:t>do you know like maybe why that is</a:t>
            </a:r>
            <a:r>
              <a:rPr lang="en-US" sz="2000" dirty="0" smtClean="0"/>
              <a:t>?”  And, he said “Well, anecdotally, and this is all I know just from what I see, </a:t>
            </a:r>
            <a:r>
              <a:rPr lang="en-US" sz="2000" u="sng" dirty="0" smtClean="0"/>
              <a:t>their peers don’t encourage the kind of behavior that would be helpful to learning in the classroom</a:t>
            </a:r>
            <a:r>
              <a:rPr lang="en-US" sz="2000" dirty="0" smtClean="0"/>
              <a:t>. </a:t>
            </a:r>
            <a:r>
              <a:rPr lang="en-US" sz="2000" u="sng" dirty="0" smtClean="0"/>
              <a:t>They kind of have this culture of grouping around, so they don’t really, they don’t really, it seems like that helps them to disengage</a:t>
            </a:r>
            <a:r>
              <a:rPr lang="en-US" sz="2000" dirty="0" smtClean="0"/>
              <a:t>.”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with person next to you</a:t>
            </a:r>
            <a:endParaRPr lang="en-US" dirty="0"/>
          </a:p>
        </p:txBody>
      </p:sp>
      <p:sp>
        <p:nvSpPr>
          <p:cNvPr id="3" name="Content Placeholder 2"/>
          <p:cNvSpPr>
            <a:spLocks noGrp="1"/>
          </p:cNvSpPr>
          <p:nvPr>
            <p:ph sz="quarter" idx="1"/>
          </p:nvPr>
        </p:nvSpPr>
        <p:spPr/>
        <p:txBody>
          <a:bodyPr/>
          <a:lstStyle/>
          <a:p>
            <a:r>
              <a:rPr lang="en-US" dirty="0" smtClean="0"/>
              <a:t>What (if anything) would you do if this was said at a school wide meeting where you were in attendance?  [You are in the 1</a:t>
            </a:r>
            <a:r>
              <a:rPr lang="en-US" baseline="30000" dirty="0" smtClean="0"/>
              <a:t>st</a:t>
            </a:r>
            <a:r>
              <a:rPr lang="en-US" dirty="0" smtClean="0"/>
              <a:t> month of your 2</a:t>
            </a:r>
            <a:r>
              <a:rPr lang="en-US" baseline="30000" dirty="0" smtClean="0"/>
              <a:t>nd</a:t>
            </a:r>
            <a:r>
              <a:rPr lang="en-US" dirty="0" smtClean="0"/>
              <a:t> year of teaching]—3 min.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teachers have said</a:t>
            </a:r>
            <a:endParaRPr lang="en-US" dirty="0"/>
          </a:p>
        </p:txBody>
      </p:sp>
      <p:sp>
        <p:nvSpPr>
          <p:cNvPr id="3" name="Content Placeholder 2"/>
          <p:cNvSpPr>
            <a:spLocks noGrp="1"/>
          </p:cNvSpPr>
          <p:nvPr>
            <p:ph sz="quarter" idx="1"/>
          </p:nvPr>
        </p:nvSpPr>
        <p:spPr/>
        <p:txBody>
          <a:bodyPr>
            <a:normAutofit/>
          </a:bodyPr>
          <a:lstStyle/>
          <a:p>
            <a:r>
              <a:rPr lang="en-US" dirty="0" smtClean="0"/>
              <a:t>Say nothing, but return to my classroom and do mathematical activities that align with the culture of students</a:t>
            </a:r>
          </a:p>
          <a:p>
            <a:r>
              <a:rPr lang="en-US" dirty="0" smtClean="0"/>
              <a:t>Announce that we should work with students and their cultures.  Build lessons that draw on their culture. </a:t>
            </a:r>
          </a:p>
          <a:p>
            <a:r>
              <a:rPr lang="en-US" dirty="0" smtClean="0"/>
              <a:t>Suggest we figure out what other school did that allowed them to close the gap</a:t>
            </a:r>
          </a:p>
          <a:p>
            <a:r>
              <a:rPr lang="en-US" dirty="0" smtClean="0"/>
              <a:t>Ask other colleagues what they think (and hope they will not draw on deficit frames)</a:t>
            </a:r>
          </a:p>
          <a:p>
            <a:r>
              <a:rPr lang="en-US" dirty="0" smtClean="0"/>
              <a:t>Stand up to the racist and </a:t>
            </a:r>
            <a:r>
              <a:rPr lang="en-US" dirty="0" err="1" smtClean="0"/>
              <a:t>essentializing</a:t>
            </a:r>
            <a:r>
              <a:rPr lang="en-US" dirty="0" smtClean="0"/>
              <a:t> comment about all black kids and disengagement.  Emphasize that it is not true.</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03428" y="1185085"/>
            <a:ext cx="8313657" cy="3693319"/>
          </a:xfrm>
          <a:prstGeom prst="rect">
            <a:avLst/>
          </a:prstGeom>
          <a:noFill/>
        </p:spPr>
        <p:txBody>
          <a:bodyPr wrap="square" rtlCol="0">
            <a:spAutoFit/>
          </a:bodyPr>
          <a:lstStyle/>
          <a:p>
            <a:r>
              <a:rPr lang="en-US" dirty="0" smtClean="0"/>
              <a:t>I kind of looked around. There were 25, maybe more, teachers in that classroom, because we all had to be there for the department meeting for my school.  And, no one said anything, and it was like passing on 5 seconds.</a:t>
            </a:r>
          </a:p>
          <a:p>
            <a:endParaRPr lang="en-US" dirty="0" smtClean="0"/>
          </a:p>
          <a:p>
            <a:r>
              <a:rPr lang="en-US" dirty="0" smtClean="0"/>
              <a:t>Like, one one thousand, two one thousand, three one thousand, and I looked around and was like “Really, no one is going to say anything to that?” …So, I finally chimed in.  I said, “</a:t>
            </a:r>
            <a:r>
              <a:rPr lang="en-US" u="sng" dirty="0" smtClean="0"/>
              <a:t>I know this isn’t want you </a:t>
            </a:r>
            <a:r>
              <a:rPr lang="en-US" i="1" u="sng" dirty="0" smtClean="0"/>
              <a:t>mean </a:t>
            </a:r>
            <a:r>
              <a:rPr lang="en-US" u="sng" dirty="0" smtClean="0"/>
              <a:t>to say.  It sounds like you are saying it’s </a:t>
            </a:r>
            <a:r>
              <a:rPr lang="en-US" i="1" u="sng" dirty="0" smtClean="0"/>
              <a:t>their </a:t>
            </a:r>
            <a:r>
              <a:rPr lang="en-US" u="sng" dirty="0" smtClean="0"/>
              <a:t>fault.  But, obviously that’s not what you are saying</a:t>
            </a:r>
            <a:r>
              <a:rPr lang="en-US" dirty="0" smtClean="0"/>
              <a:t>.  So</a:t>
            </a:r>
            <a:r>
              <a:rPr lang="en-US" u="sng" dirty="0" smtClean="0"/>
              <a:t>, I just want to make sure that we’re noting that there’s a long history of oppression with respect to that group that’s still happening today and that’s probably a lot of the reasons we see what we see</a:t>
            </a:r>
            <a:r>
              <a:rPr lang="en-US" dirty="0" smtClean="0"/>
              <a:t>.”</a:t>
            </a:r>
          </a:p>
          <a:p>
            <a:r>
              <a:rPr lang="en-US" dirty="0" smtClean="0"/>
              <a:t> </a:t>
            </a:r>
          </a:p>
          <a:p>
            <a:r>
              <a:rPr lang="en-US" dirty="0" smtClean="0"/>
              <a:t>He looked at me and was like “Right, right, right.  That’s what I mean.”  My heart was pounding!!  I was like, “Oh my gosh, I can’t believe I’m going to say something right now.”</a:t>
            </a:r>
            <a:endParaRPr lang="en-US"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8359" y="547054"/>
            <a:ext cx="8686800" cy="838200"/>
          </a:xfrm>
        </p:spPr>
        <p:txBody>
          <a:bodyPr/>
          <a:lstStyle/>
          <a:p>
            <a:r>
              <a:rPr lang="en-US" dirty="0" smtClean="0"/>
              <a:t>Theorizing creative insubordination</a:t>
            </a:r>
            <a:endParaRPr lang="en-US" dirty="0"/>
          </a:p>
        </p:txBody>
      </p:sp>
      <p:sp>
        <p:nvSpPr>
          <p:cNvPr id="4" name="TextBox 3"/>
          <p:cNvSpPr txBox="1"/>
          <p:nvPr/>
        </p:nvSpPr>
        <p:spPr>
          <a:xfrm>
            <a:off x="199314" y="2041609"/>
            <a:ext cx="8635465" cy="3970318"/>
          </a:xfrm>
          <a:prstGeom prst="rect">
            <a:avLst/>
          </a:prstGeom>
          <a:noFill/>
        </p:spPr>
        <p:txBody>
          <a:bodyPr wrap="square" rtlCol="0">
            <a:spAutoFit/>
          </a:bodyPr>
          <a:lstStyle/>
          <a:p>
            <a:r>
              <a:rPr lang="en-US" dirty="0" smtClean="0"/>
              <a:t>I was thinking, “Did he really just say…”  What he sounded like made it sound like it was their fault, that they, we see the gap that </a:t>
            </a:r>
            <a:r>
              <a:rPr lang="en-US" u="sng" dirty="0" smtClean="0"/>
              <a:t>they make happen. Then, I was like “Really?  We’re going to “fix the ‘problem?’  Really?” like that’s all we’re doing here?  Like “check, like good job, we’ve done it.”  Not even recognizing any history about it at all.  Part of that is looking at this data without even thinking…So, there are some things going through my head like that.  But,…okay this is also the boss and I’ve only taught one year.  I don’t know how I’m going to say what I want to say without sounding like, “I straight out disagree with you” in a respectful way.  I don’t know him that well to be able to talk to him in an honest way.</a:t>
            </a:r>
          </a:p>
          <a:p>
            <a:endParaRPr lang="en-US" dirty="0" smtClean="0"/>
          </a:p>
          <a:p>
            <a:r>
              <a:rPr lang="en-US" dirty="0" smtClean="0"/>
              <a:t>Or, even </a:t>
            </a:r>
            <a:r>
              <a:rPr lang="en-US" u="sng" dirty="0" smtClean="0"/>
              <a:t>if it was just me and [the director], maybe that would have had a different conversation, too</a:t>
            </a:r>
            <a:r>
              <a:rPr lang="en-US" dirty="0" smtClean="0"/>
              <a:t>.  [I was] Just feeling, a lot of fear.  And, wanting someone else to say something so I wouldn’t have to….But, </a:t>
            </a:r>
            <a:r>
              <a:rPr lang="en-US" u="sng" dirty="0" smtClean="0"/>
              <a:t>I have to let myself be known to people.  This is the kind of person I am, this is what I believe in, and if you wanted to talk about something that is important with respect to race, I’m the kind of person to talk 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59185" y="274638"/>
            <a:ext cx="7772400" cy="1143000"/>
          </a:xfrm>
        </p:spPr>
        <p:txBody>
          <a:bodyPr/>
          <a:lstStyle/>
          <a:p>
            <a:r>
              <a:rPr lang="en-US" dirty="0" smtClean="0"/>
              <a:t>Fighting for a rigorous curriculum</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He showed me the curriculum, topics that I needed to cover.  There’s like synthetic division, but there’s nothing else like…And, </a:t>
            </a:r>
            <a:r>
              <a:rPr lang="en-US" u="sng" dirty="0" smtClean="0"/>
              <a:t>synthetic division is basically just an algorithm.  And, I’m </a:t>
            </a:r>
            <a:r>
              <a:rPr lang="en-US" u="sng" dirty="0" err="1" smtClean="0"/>
              <a:t>gonna</a:t>
            </a:r>
            <a:r>
              <a:rPr lang="en-US" u="sng" dirty="0" smtClean="0"/>
              <a:t> have to just say, “it works</a:t>
            </a:r>
            <a:r>
              <a:rPr lang="en-US" dirty="0" smtClean="0"/>
              <a:t>.”</a:t>
            </a:r>
          </a:p>
          <a:p>
            <a:pPr>
              <a:buNone/>
            </a:pPr>
            <a:r>
              <a:rPr lang="en-US" dirty="0" smtClean="0"/>
              <a:t> </a:t>
            </a:r>
          </a:p>
          <a:p>
            <a:pPr>
              <a:buNone/>
            </a:pPr>
            <a:r>
              <a:rPr lang="en-US" dirty="0" smtClean="0"/>
              <a:t>If I do that, there are a couple of things I’m going to obscure for them.  </a:t>
            </a:r>
            <a:r>
              <a:rPr lang="en-US" u="sng" dirty="0" smtClean="0"/>
              <a:t>They’re not going to be able to see a polynomial as a mathematical object</a:t>
            </a:r>
            <a:r>
              <a:rPr lang="en-US" dirty="0" smtClean="0"/>
              <a:t>. They will not be able to relate polynomial with integers.  When we talk about groups, polynomial objects are very similar…They’re not going to have any relation with integer…so he asked me, “what’s up?” because I didn’t look very happy about it.  Then, I gave him my points.  How using synthetic divisions isn’t a good thing to do.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80811" y="668968"/>
            <a:ext cx="8781759" cy="5539978"/>
          </a:xfrm>
          <a:prstGeom prst="rect">
            <a:avLst/>
          </a:prstGeom>
          <a:noFill/>
        </p:spPr>
        <p:txBody>
          <a:bodyPr wrap="square" rtlCol="0">
            <a:spAutoFit/>
          </a:bodyPr>
          <a:lstStyle/>
          <a:p>
            <a:r>
              <a:rPr lang="en-US" sz="2400" dirty="0" smtClean="0"/>
              <a:t>I showed him how it only works for a monomial.  The coefficient has to be one.  The things we are teaching them only apply for a binomial.  So, if you have a polynomial divided by a trinomial, they won’t be able to do it.  Secondly, synthetic division is based on long division, seeing what happens when we divide the dividend with the divisor. So, at least the patterns…</a:t>
            </a:r>
            <a:r>
              <a:rPr lang="en-US" sz="2400" u="sng" dirty="0" smtClean="0"/>
              <a:t>They’re not going to see any relationship.  It’s just going to be rote, procedural teaching</a:t>
            </a:r>
            <a:r>
              <a:rPr lang="en-US" sz="2400" dirty="0" smtClean="0"/>
              <a:t>. </a:t>
            </a:r>
          </a:p>
          <a:p>
            <a:r>
              <a:rPr lang="en-US" sz="2400" dirty="0" smtClean="0"/>
              <a:t/>
            </a:r>
            <a:br>
              <a:rPr lang="en-US" sz="2400" dirty="0" smtClean="0"/>
            </a:br>
            <a:r>
              <a:rPr lang="en-US" sz="2400" dirty="0" smtClean="0"/>
              <a:t>He said, “Okay, I’m going to let you include this in your teaching, but I’m going to give other teachers an option…” I still do feel like that is where we butt heads a lot, me and my coop.  We always debate about what to teach.  </a:t>
            </a:r>
            <a:r>
              <a:rPr lang="en-US" sz="2400" u="sng" dirty="0" smtClean="0"/>
              <a:t>I don’t think he thinks a lot of kids will get this stuff.  It’s hard to get support from my coop if I want to do more rigorous things.</a:t>
            </a:r>
            <a:endParaRPr lang="en-US" sz="2400"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Theorizing creative insubordination</a:t>
            </a:r>
            <a:endParaRPr lang="en-US" dirty="0"/>
          </a:p>
        </p:txBody>
      </p:sp>
      <p:sp>
        <p:nvSpPr>
          <p:cNvPr id="4" name="TextBox 3"/>
          <p:cNvSpPr txBox="1"/>
          <p:nvPr/>
        </p:nvSpPr>
        <p:spPr>
          <a:xfrm>
            <a:off x="502080" y="1517322"/>
            <a:ext cx="8288988" cy="4801315"/>
          </a:xfrm>
          <a:prstGeom prst="rect">
            <a:avLst/>
          </a:prstGeom>
          <a:noFill/>
        </p:spPr>
        <p:txBody>
          <a:bodyPr wrap="square" rtlCol="0">
            <a:spAutoFit/>
          </a:bodyPr>
          <a:lstStyle/>
          <a:p>
            <a:r>
              <a:rPr lang="en-US" dirty="0" smtClean="0"/>
              <a:t>He [my coop] was upset with people messing with traditions.  He has his own way of doing things, and he is set on them.  He tries to be flexible.  But, in terms of when it comes to his pedagogical approach, he’s very set on things.  It’s hard for me.  </a:t>
            </a:r>
            <a:r>
              <a:rPr lang="en-US" u="sng" dirty="0" smtClean="0"/>
              <a:t>I don’t want to argue against him because I don’t want to step on his toes.  I need to be wise in what I say so I don’t sever that relationship with my coo</a:t>
            </a:r>
            <a:r>
              <a:rPr lang="en-US" dirty="0" smtClean="0"/>
              <a:t>p.</a:t>
            </a:r>
          </a:p>
          <a:p>
            <a:r>
              <a:rPr lang="en-US" dirty="0" smtClean="0"/>
              <a:t> </a:t>
            </a:r>
          </a:p>
          <a:p>
            <a:r>
              <a:rPr lang="en-US" dirty="0" smtClean="0"/>
              <a:t>RG:   How do you do that?  How do you be wise in what you say?</a:t>
            </a:r>
          </a:p>
          <a:p>
            <a:r>
              <a:rPr lang="en-US" dirty="0" smtClean="0"/>
              <a:t> </a:t>
            </a:r>
          </a:p>
          <a:p>
            <a:r>
              <a:rPr lang="en-US" dirty="0" smtClean="0"/>
              <a:t>I just think about it in my head, then I try to think about how he would take it.  From there, </a:t>
            </a:r>
            <a:r>
              <a:rPr lang="en-US" u="sng" dirty="0" smtClean="0"/>
              <a:t>I try to compromise my own words</a:t>
            </a:r>
            <a:r>
              <a:rPr lang="en-US" dirty="0" smtClean="0"/>
              <a:t>.  I was going to say this, but I try to come up with a better wording.  </a:t>
            </a:r>
            <a:r>
              <a:rPr lang="en-US" u="sng" dirty="0" smtClean="0"/>
              <a:t>I try not to say things right away. I know that the issue is very fresh and he may think I am acting on impulse. I try to make sure there is no room for my statement to be misconstrued as I’m just challenging him.  Trying to be wise in my timing on things</a:t>
            </a:r>
            <a:r>
              <a:rPr lang="en-US" dirty="0" smtClean="0"/>
              <a:t>.  I know he feels pretty strongly about things and </a:t>
            </a:r>
            <a:r>
              <a:rPr lang="en-US" u="sng" dirty="0" smtClean="0"/>
              <a:t>I try to my best of ability, weighing the risk and reward.  Is this going to be something worth fighting over</a:t>
            </a:r>
            <a:r>
              <a:rPr lang="en-US" dirty="0" smtClean="0"/>
              <a:t>? A lot of times, I’ll say, “Let’s wait a bit and see what happens.”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the Common Core</a:t>
            </a:r>
            <a:endParaRPr lang="en-US" dirty="0"/>
          </a:p>
        </p:txBody>
      </p:sp>
      <p:sp>
        <p:nvSpPr>
          <p:cNvPr id="4" name="TextBox 3"/>
          <p:cNvSpPr txBox="1"/>
          <p:nvPr/>
        </p:nvSpPr>
        <p:spPr>
          <a:xfrm>
            <a:off x="258426" y="1685704"/>
            <a:ext cx="8686800" cy="4247317"/>
          </a:xfrm>
          <a:prstGeom prst="rect">
            <a:avLst/>
          </a:prstGeom>
          <a:noFill/>
        </p:spPr>
        <p:txBody>
          <a:bodyPr wrap="square" rtlCol="0">
            <a:spAutoFit/>
          </a:bodyPr>
          <a:lstStyle/>
          <a:p>
            <a:r>
              <a:rPr lang="en-US" dirty="0" smtClean="0"/>
              <a:t>So this is what the Common Core responded by saying. They said "First of all you can't field test standards, you can field test implementation of standards but you can't field test the standards themselves. So when people say that they have not been field tested, it does not make sense to say that either because this is the bar that we are setting.  </a:t>
            </a:r>
            <a:r>
              <a:rPr lang="en-US" u="sng" dirty="0" smtClean="0"/>
              <a:t>You can't field test a bar</a:t>
            </a:r>
            <a:r>
              <a:rPr lang="en-US" dirty="0" smtClean="0"/>
              <a:t>.</a:t>
            </a:r>
          </a:p>
          <a:p>
            <a:endParaRPr lang="en-US" dirty="0"/>
          </a:p>
          <a:p>
            <a:r>
              <a:rPr lang="en-US" dirty="0" smtClean="0"/>
              <a:t>So</a:t>
            </a:r>
            <a:r>
              <a:rPr lang="en-US" dirty="0"/>
              <a:t>, just as they were talking I started thinking about it a little bit and, there were many parts that I disagreed. And they gave you no point in their 2-hour speech to disagree. They never gave you any time to ask yourself </a:t>
            </a:r>
            <a:r>
              <a:rPr lang="en-US" dirty="0" smtClean="0"/>
              <a:t>if  </a:t>
            </a:r>
            <a:r>
              <a:rPr lang="en-US" dirty="0"/>
              <a:t>“that made sense." So my first thought was, “</a:t>
            </a:r>
            <a:r>
              <a:rPr lang="en-US" u="sng" dirty="0"/>
              <a:t>You are claiming that these standards are getting you ‘college and career ready’ and if that is the case, then those standards can be field tested. You can decide if they do make you college and career ready and what is to say what college and career ready is, who decides that</a:t>
            </a:r>
            <a:r>
              <a:rPr lang="en-US" dirty="0" smtClean="0"/>
              <a:t>?”  Those </a:t>
            </a:r>
            <a:r>
              <a:rPr lang="en-US" dirty="0"/>
              <a:t>were some questions that I had in the back of my head about the common core.</a:t>
            </a:r>
            <a:r>
              <a:rPr lang="en-US" dirty="0" smtClean="0"/>
              <a:t> </a:t>
            </a:r>
          </a:p>
          <a:p>
            <a:endParaRPr lang="en-US" dirty="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9798" y="594885"/>
            <a:ext cx="7772400" cy="1143000"/>
          </a:xfrm>
        </p:spPr>
        <p:txBody>
          <a:bodyPr>
            <a:normAutofit fontScale="90000"/>
          </a:bodyPr>
          <a:lstStyle/>
          <a:p>
            <a:r>
              <a:rPr lang="en-US" dirty="0" smtClean="0"/>
              <a:t>Learning how to deconstruct others’ arguments</a:t>
            </a:r>
            <a:endParaRPr lang="en-US" dirty="0"/>
          </a:p>
        </p:txBody>
      </p:sp>
      <p:sp>
        <p:nvSpPr>
          <p:cNvPr id="5" name="TextBox 4"/>
          <p:cNvSpPr txBox="1"/>
          <p:nvPr/>
        </p:nvSpPr>
        <p:spPr>
          <a:xfrm>
            <a:off x="1236870" y="2551043"/>
            <a:ext cx="184666" cy="369332"/>
          </a:xfrm>
          <a:prstGeom prst="rect">
            <a:avLst/>
          </a:prstGeom>
          <a:noFill/>
        </p:spPr>
        <p:txBody>
          <a:bodyPr wrap="none" rtlCol="0">
            <a:spAutoFit/>
          </a:bodyPr>
          <a:lstStyle/>
          <a:p>
            <a:endParaRPr lang="en-US" dirty="0"/>
          </a:p>
        </p:txBody>
      </p:sp>
      <p:sp>
        <p:nvSpPr>
          <p:cNvPr id="6" name="Rectangle 5"/>
          <p:cNvSpPr/>
          <p:nvPr/>
        </p:nvSpPr>
        <p:spPr>
          <a:xfrm>
            <a:off x="291548" y="1814641"/>
            <a:ext cx="8686800" cy="3693319"/>
          </a:xfrm>
          <a:prstGeom prst="rect">
            <a:avLst/>
          </a:prstGeom>
        </p:spPr>
        <p:txBody>
          <a:bodyPr wrap="square">
            <a:spAutoFit/>
          </a:bodyPr>
          <a:lstStyle/>
          <a:p>
            <a:r>
              <a:rPr lang="en-US" dirty="0"/>
              <a:t>And then one other thing that they added in this common core, you know, anti-critiquing business was that, the testing portion, because there is a massive amount of money going into the testing of the common </a:t>
            </a:r>
            <a:r>
              <a:rPr lang="en-US" dirty="0" smtClean="0"/>
              <a:t>core…So </a:t>
            </a:r>
            <a:r>
              <a:rPr lang="en-US" dirty="0"/>
              <a:t>they said. “Well a lot of people are worried that a lot of money is being spent on testing but really if you break it down it is 20 dollars per student. Every student is allotted about $6,000 per person and that is how it works. So really when you compare, $20 is not a big deal</a:t>
            </a:r>
            <a:r>
              <a:rPr lang="en-US" dirty="0" smtClean="0"/>
              <a:t>.” </a:t>
            </a:r>
            <a:r>
              <a:rPr lang="en-US" u="sng" dirty="0"/>
              <a:t>I think as math people we particularly have to be aware when some people say something like that, because $20 per person that is not how, that is not how schools spend money</a:t>
            </a:r>
            <a:r>
              <a:rPr lang="en-US" dirty="0"/>
              <a:t>. Schools spend money with aggregates. Like, here we have thousands of students; we are going to use 5 thousand of those dollars into this. And when you say $20 dollars per student you have to think aggregate. </a:t>
            </a:r>
            <a:r>
              <a:rPr lang="en-US" u="sng" dirty="0"/>
              <a:t>And $20 dollars per student is a lot of money that probably could be going into something a lot more useful than testing.</a:t>
            </a:r>
            <a:r>
              <a:rPr lang="en-US" dirty="0"/>
              <a:t> So it is just another flag to see how they manipulated the statistics so that it sounded like, okay two cups of coffee no big deal, when it is a little more than </a:t>
            </a:r>
            <a:r>
              <a:rPr lang="en-US" dirty="0" smtClean="0"/>
              <a:t>that.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5315"/>
            <a:ext cx="7772400" cy="1143000"/>
          </a:xfrm>
        </p:spPr>
        <p:txBody>
          <a:bodyPr>
            <a:normAutofit fontScale="90000"/>
          </a:bodyPr>
          <a:lstStyle/>
          <a:p>
            <a:r>
              <a:rPr lang="en-US" dirty="0" smtClean="0"/>
              <a:t>Why did you seek teaching as a profession?</a:t>
            </a:r>
            <a:endParaRPr lang="en-US" dirty="0"/>
          </a:p>
        </p:txBody>
      </p:sp>
      <p:sp>
        <p:nvSpPr>
          <p:cNvPr id="3" name="Content Placeholder 2"/>
          <p:cNvSpPr>
            <a:spLocks noGrp="1"/>
          </p:cNvSpPr>
          <p:nvPr>
            <p:ph idx="1"/>
          </p:nvPr>
        </p:nvSpPr>
        <p:spPr>
          <a:xfrm>
            <a:off x="914400" y="1966821"/>
            <a:ext cx="7772400" cy="4572000"/>
          </a:xfrm>
        </p:spPr>
        <p:txBody>
          <a:bodyPr/>
          <a:lstStyle/>
          <a:p>
            <a:r>
              <a:rPr lang="en-US" dirty="0" smtClean="0"/>
              <a:t>Introduce yourself and then discuss with the person in front or behind you [3 min.]</a:t>
            </a:r>
          </a:p>
          <a:p>
            <a:pPr>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language</a:t>
            </a:r>
            <a:endParaRPr lang="en-US" dirty="0"/>
          </a:p>
        </p:txBody>
      </p:sp>
      <p:sp>
        <p:nvSpPr>
          <p:cNvPr id="4" name="TextBox 3"/>
          <p:cNvSpPr txBox="1"/>
          <p:nvPr/>
        </p:nvSpPr>
        <p:spPr>
          <a:xfrm>
            <a:off x="1424616" y="1702806"/>
            <a:ext cx="6164172" cy="3693319"/>
          </a:xfrm>
          <a:prstGeom prst="rect">
            <a:avLst/>
          </a:prstGeom>
          <a:noFill/>
        </p:spPr>
        <p:txBody>
          <a:bodyPr wrap="square" rtlCol="0">
            <a:spAutoFit/>
          </a:bodyPr>
          <a:lstStyle/>
          <a:p>
            <a:r>
              <a:rPr lang="en-US" dirty="0" smtClean="0"/>
              <a:t>T2: Oh so the last thing that I was going to say is that right now we are piloting the Common Core algebra 1 course and I am one of the teachers teaching that and at the beginning of the summer what they did is that </a:t>
            </a:r>
            <a:r>
              <a:rPr lang="en-US" u="sng" dirty="0" smtClean="0"/>
              <a:t>they gave out the list of standards and they were like , “Teach them</a:t>
            </a:r>
            <a:r>
              <a:rPr lang="en-US" dirty="0" smtClean="0"/>
              <a:t>.” You know, so its craziness, Even more so in terms of like </a:t>
            </a:r>
            <a:r>
              <a:rPr lang="en-US" u="sng" dirty="0" smtClean="0"/>
              <a:t>not really giving us much professional development so we don’t know what we are doing. We have to come up with this stuff ourselves</a:t>
            </a:r>
            <a:r>
              <a:rPr lang="en-US" dirty="0" smtClean="0"/>
              <a:t>. </a:t>
            </a:r>
          </a:p>
          <a:p>
            <a:endParaRPr lang="en-US" dirty="0" smtClean="0"/>
          </a:p>
          <a:p>
            <a:r>
              <a:rPr lang="en-US" dirty="0" smtClean="0"/>
              <a:t>T1: That was one of the critiques that they said about the common core and this is from the Common Core people and they </a:t>
            </a:r>
            <a:r>
              <a:rPr lang="en-US" dirty="0" err="1" smtClean="0"/>
              <a:t>said,"</a:t>
            </a:r>
            <a:r>
              <a:rPr lang="en-US" u="sng" dirty="0" err="1" smtClean="0"/>
              <a:t>Well</a:t>
            </a:r>
            <a:r>
              <a:rPr lang="en-US" u="sng" dirty="0" smtClean="0"/>
              <a:t> if you are a teacher, well yeah, there are going to be some changes and you kind of have to roll with them, like you have to figure this out, I mean it is time for some tough love</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 Advocate for Oneself</a:t>
            </a:r>
            <a:endParaRPr lang="en-US" dirty="0"/>
          </a:p>
        </p:txBody>
      </p:sp>
      <p:pic>
        <p:nvPicPr>
          <p:cNvPr id="4" name="Picture 3" descr="Screen shot 2014-02-20 at 12.23.57 AM.png"/>
          <p:cNvPicPr>
            <a:picLocks noChangeAspect="1"/>
          </p:cNvPicPr>
          <p:nvPr/>
        </p:nvPicPr>
        <p:blipFill>
          <a:blip r:embed="rId3"/>
          <a:stretch>
            <a:fillRect/>
          </a:stretch>
        </p:blipFill>
        <p:spPr>
          <a:xfrm>
            <a:off x="358084" y="1469376"/>
            <a:ext cx="5074174" cy="5135217"/>
          </a:xfrm>
          <a:prstGeom prst="rect">
            <a:avLst/>
          </a:prstGeom>
        </p:spPr>
      </p:pic>
      <p:sp>
        <p:nvSpPr>
          <p:cNvPr id="6" name="TextBox 5"/>
          <p:cNvSpPr txBox="1"/>
          <p:nvPr/>
        </p:nvSpPr>
        <p:spPr>
          <a:xfrm>
            <a:off x="5600285" y="2374901"/>
            <a:ext cx="3245541" cy="3139321"/>
          </a:xfrm>
          <a:prstGeom prst="rect">
            <a:avLst/>
          </a:prstGeom>
          <a:noFill/>
        </p:spPr>
        <p:txBody>
          <a:bodyPr wrap="square" rtlCol="0">
            <a:spAutoFit/>
          </a:bodyPr>
          <a:lstStyle/>
          <a:p>
            <a:r>
              <a:rPr lang="en-US" dirty="0" smtClean="0"/>
              <a:t>So </a:t>
            </a:r>
            <a:r>
              <a:rPr lang="en-US" dirty="0"/>
              <a:t>the other day, I actually got an article from them…and they were like, “This is a critique of the common core.  Remember how we learned how to write in the comments section that supports the common core?  This is a great opportunity for you to try it on this very </a:t>
            </a:r>
            <a:r>
              <a:rPr lang="en-US" dirty="0" smtClean="0"/>
              <a:t>article!” </a:t>
            </a:r>
            <a:r>
              <a:rPr lang="en-US" u="sng" dirty="0"/>
              <a:t>I didn’t do that; instead I emailed it to all you guys</a:t>
            </a:r>
            <a:r>
              <a:rPr lang="en-US" dirty="0"/>
              <a:t>.</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Challenging Others to Advocate</a:t>
            </a:r>
            <a:endParaRPr lang="en-US" dirty="0"/>
          </a:p>
        </p:txBody>
      </p:sp>
      <p:sp>
        <p:nvSpPr>
          <p:cNvPr id="4" name="TextBox 3"/>
          <p:cNvSpPr txBox="1"/>
          <p:nvPr/>
        </p:nvSpPr>
        <p:spPr>
          <a:xfrm>
            <a:off x="298173" y="2175546"/>
            <a:ext cx="8547651" cy="2862323"/>
          </a:xfrm>
          <a:prstGeom prst="rect">
            <a:avLst/>
          </a:prstGeom>
          <a:noFill/>
        </p:spPr>
        <p:txBody>
          <a:bodyPr wrap="square" rtlCol="0">
            <a:spAutoFit/>
          </a:bodyPr>
          <a:lstStyle/>
          <a:p>
            <a:r>
              <a:rPr lang="en-US" dirty="0" smtClean="0"/>
              <a:t>Just one last thought which is, uh, so I think this is especially important in this time to do things with courage. Especially, when it comes to our classroom. Um, I know that, you know, Common Core says this is what's good for kids, …and I think if we don't take a moment to actually think what's good for kids [ourselves] and just believe, you know, whatever they say is good for kids is actually good for kids. Then we might be doing some real damage. And </a:t>
            </a:r>
            <a:r>
              <a:rPr lang="en-US" u="sng" dirty="0" smtClean="0"/>
              <a:t>I just have to remind myself, like, in the end what do I want to see? I want to see citizens in the future that are going to be kind, thoughtful, encouraging, critical, interesting and confident</a:t>
            </a:r>
            <a:r>
              <a:rPr lang="en-US" dirty="0" smtClean="0"/>
              <a:t>. And sometimes some of the things that we're doing to students can really be harmful.  </a:t>
            </a:r>
            <a:r>
              <a:rPr lang="en-US" u="sng" dirty="0" smtClean="0"/>
              <a:t>I just encourage</a:t>
            </a:r>
            <a:r>
              <a:rPr lang="en-US" dirty="0" smtClean="0"/>
              <a:t>, you know, </a:t>
            </a:r>
            <a:r>
              <a:rPr lang="en-US" u="sng" dirty="0" smtClean="0"/>
              <a:t>all of you guys and myself to when you get into the classroom, like, do what's right and not just what everyone says is right</a:t>
            </a:r>
            <a:r>
              <a:rPr lang="en-US" dirty="0" smtClean="0"/>
              <a:t>.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9286" y="385613"/>
            <a:ext cx="7620000" cy="1143000"/>
          </a:xfrm>
        </p:spPr>
        <p:txBody>
          <a:bodyPr>
            <a:normAutofit fontScale="90000"/>
          </a:bodyPr>
          <a:lstStyle/>
          <a:p>
            <a:r>
              <a:rPr lang="en-US" dirty="0" smtClean="0"/>
              <a:t>What we learn from teachers with political knowledge</a:t>
            </a:r>
            <a:endParaRPr lang="en-US" dirty="0"/>
          </a:p>
        </p:txBody>
      </p:sp>
      <p:sp>
        <p:nvSpPr>
          <p:cNvPr id="3" name="Content Placeholder 2"/>
          <p:cNvSpPr>
            <a:spLocks noGrp="1"/>
          </p:cNvSpPr>
          <p:nvPr>
            <p:ph sz="quarter" idx="1"/>
          </p:nvPr>
        </p:nvSpPr>
        <p:spPr>
          <a:xfrm>
            <a:off x="655974" y="1605903"/>
            <a:ext cx="7620000" cy="5257800"/>
          </a:xfrm>
        </p:spPr>
        <p:txBody>
          <a:bodyPr>
            <a:noAutofit/>
          </a:bodyPr>
          <a:lstStyle/>
          <a:p>
            <a:r>
              <a:rPr lang="en-US" sz="2400" dirty="0" smtClean="0"/>
              <a:t>Recognize creative insubordination is necessary if going to become the teachers they want (rigorous/creative/humane math, social justice, robust mathematical identities)</a:t>
            </a:r>
          </a:p>
          <a:p>
            <a:r>
              <a:rPr lang="en-US" sz="2400" dirty="0" smtClean="0"/>
              <a:t>Able to identify injustices in schooling (students denied ability to speak home languages, work needs to be shown the “right” way, unjust policies in schools, over reliance on testing to measure learning, etc.)</a:t>
            </a:r>
          </a:p>
          <a:p>
            <a:r>
              <a:rPr lang="en-US" sz="2400" dirty="0" smtClean="0"/>
              <a:t>Mere exposure to the kinds of political situations that require creative insubordination may support teachers to identify and critique similar situations in their own teaching.</a:t>
            </a:r>
          </a:p>
          <a:p>
            <a:r>
              <a:rPr lang="en-US" sz="2400" dirty="0" smtClean="0"/>
              <a:t>Learning to advocate for students helps advocate for oneself as teacher</a:t>
            </a:r>
          </a:p>
          <a:p>
            <a:pPr>
              <a:buNone/>
            </a:pP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0352"/>
            <a:ext cx="8183880" cy="1051560"/>
          </a:xfrm>
        </p:spPr>
        <p:txBody>
          <a:bodyPr>
            <a:normAutofit fontScale="90000"/>
          </a:bodyPr>
          <a:lstStyle/>
          <a:p>
            <a:pPr>
              <a:defRPr/>
            </a:pPr>
            <a:r>
              <a:rPr lang="en-US" dirty="0" smtClean="0"/>
              <a:t>What can you do to develop your political knowledge?</a:t>
            </a:r>
            <a:endParaRPr lang="en-US" dirty="0"/>
          </a:p>
        </p:txBody>
      </p:sp>
      <p:sp>
        <p:nvSpPr>
          <p:cNvPr id="3" name="Content Placeholder 2"/>
          <p:cNvSpPr>
            <a:spLocks noGrp="1"/>
          </p:cNvSpPr>
          <p:nvPr>
            <p:ph sz="quarter" idx="1"/>
          </p:nvPr>
        </p:nvSpPr>
        <p:spPr>
          <a:xfrm>
            <a:off x="502920" y="1848744"/>
            <a:ext cx="8183880" cy="4187952"/>
          </a:xfrm>
        </p:spPr>
        <p:txBody>
          <a:bodyPr>
            <a:normAutofit fontScale="92500" lnSpcReduction="20000"/>
          </a:bodyPr>
          <a:lstStyle/>
          <a:p>
            <a:r>
              <a:rPr lang="en-US" dirty="0" smtClean="0"/>
              <a:t>Use privilege: leaders are not rule followers</a:t>
            </a:r>
          </a:p>
          <a:p>
            <a:r>
              <a:rPr lang="en-US" dirty="0" smtClean="0"/>
              <a:t>Develop political clarity (take a stand!)</a:t>
            </a:r>
          </a:p>
          <a:p>
            <a:pPr lvl="1"/>
            <a:r>
              <a:rPr lang="en-US" dirty="0" smtClean="0"/>
              <a:t>Do students, colleagues, others see you that way?</a:t>
            </a:r>
          </a:p>
          <a:p>
            <a:r>
              <a:rPr lang="en-US" dirty="0" smtClean="0"/>
              <a:t>Be open to risk-taking (but pick your battles)</a:t>
            </a:r>
          </a:p>
          <a:p>
            <a:r>
              <a:rPr lang="en-US" dirty="0" smtClean="0"/>
              <a:t>Consider a variety of approaches for Creative Insubordination </a:t>
            </a:r>
            <a:r>
              <a:rPr lang="en-US" sz="1946" dirty="0" smtClean="0"/>
              <a:t>(</a:t>
            </a:r>
            <a:r>
              <a:rPr lang="en-US" sz="1946" dirty="0" err="1" smtClean="0"/>
              <a:t>Gutiérrez</a:t>
            </a:r>
            <a:r>
              <a:rPr lang="en-US" sz="1946" dirty="0" smtClean="0"/>
              <a:t>, in preparation)</a:t>
            </a:r>
          </a:p>
          <a:p>
            <a:pPr lvl="1"/>
            <a:r>
              <a:rPr lang="en-US" dirty="0" smtClean="0"/>
              <a:t>Press for explanation (e.g., accountability)</a:t>
            </a:r>
          </a:p>
          <a:p>
            <a:pPr lvl="1"/>
            <a:r>
              <a:rPr lang="en-US" dirty="0" smtClean="0"/>
              <a:t>Counter with evidence (e.g., educate)</a:t>
            </a:r>
          </a:p>
          <a:p>
            <a:pPr lvl="1"/>
            <a:r>
              <a:rPr lang="en-US" dirty="0" smtClean="0"/>
              <a:t>Use the master’s tools</a:t>
            </a:r>
          </a:p>
          <a:p>
            <a:pPr lvl="1"/>
            <a:r>
              <a:rPr lang="en-US" dirty="0" smtClean="0"/>
              <a:t>Seek allies</a:t>
            </a:r>
          </a:p>
          <a:p>
            <a:pPr lvl="1"/>
            <a:r>
              <a:rPr lang="en-US" dirty="0" smtClean="0"/>
              <a:t>Turn a rational issue into a moral one</a:t>
            </a:r>
          </a:p>
          <a:p>
            <a:pPr lvl="1"/>
            <a:r>
              <a:rPr lang="en-US" dirty="0" smtClean="0"/>
              <a:t>Fly under the radar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accel="50000" decel="5000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context important</a:t>
            </a:r>
            <a:endParaRPr lang="en-US" dirty="0"/>
          </a:p>
        </p:txBody>
      </p:sp>
      <p:sp>
        <p:nvSpPr>
          <p:cNvPr id="3" name="Content Placeholder 2"/>
          <p:cNvSpPr>
            <a:spLocks noGrp="1"/>
          </p:cNvSpPr>
          <p:nvPr>
            <p:ph sz="quarter" idx="1"/>
          </p:nvPr>
        </p:nvSpPr>
        <p:spPr>
          <a:xfrm>
            <a:off x="914400" y="1779090"/>
            <a:ext cx="7772400" cy="4572000"/>
          </a:xfrm>
        </p:spPr>
        <p:txBody>
          <a:bodyPr/>
          <a:lstStyle/>
          <a:p>
            <a:r>
              <a:rPr lang="en-US" dirty="0" smtClean="0"/>
              <a:t>Use non-threatening language (e.g., “I wonder,” “I’m new here,” “Tell me more”) to create dialogue</a:t>
            </a:r>
          </a:p>
          <a:p>
            <a:r>
              <a:rPr lang="en-US" dirty="0" smtClean="0"/>
              <a:t>Don’t do this work alone</a:t>
            </a:r>
          </a:p>
          <a:p>
            <a:r>
              <a:rPr lang="en-US" dirty="0" smtClean="0"/>
              <a:t>If we are going to be real (rational &amp; irrational) with our students, it’s going to mean some radical work on our part.</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536823" y="918707"/>
            <a:ext cx="4341111" cy="2215991"/>
          </a:xfrm>
          <a:prstGeom prst="rect">
            <a:avLst/>
          </a:prstGeom>
        </p:spPr>
        <p:txBody>
          <a:bodyPr wrap="square">
            <a:spAutoFit/>
          </a:bodyPr>
          <a:lstStyle/>
          <a:p>
            <a:r>
              <a:rPr lang="en-US" sz="2400" dirty="0" smtClean="0"/>
              <a:t>Never doubt that a small group of thoughtful, committed citizens can change the world. Indeed, it's the only thing that ever has.</a:t>
            </a:r>
          </a:p>
          <a:p>
            <a:r>
              <a:rPr lang="en-US" sz="2400" dirty="0" smtClean="0"/>
              <a:t>					--Margaret Mead</a:t>
            </a:r>
          </a:p>
          <a:p>
            <a:endParaRPr lang="en-US" dirty="0" smtClean="0"/>
          </a:p>
        </p:txBody>
      </p:sp>
      <p:pic>
        <p:nvPicPr>
          <p:cNvPr id="5" name="Picture 4"/>
          <p:cNvPicPr>
            <a:picLocks noChangeAspect="1"/>
          </p:cNvPicPr>
          <p:nvPr/>
        </p:nvPicPr>
        <p:blipFill>
          <a:blip r:embed="rId3"/>
          <a:stretch>
            <a:fillRect/>
          </a:stretch>
        </p:blipFill>
        <p:spPr>
          <a:xfrm>
            <a:off x="4928883" y="3553295"/>
            <a:ext cx="3770877" cy="2694333"/>
          </a:xfrm>
          <a:prstGeom prst="rect">
            <a:avLst/>
          </a:prstGeom>
        </p:spPr>
      </p:pic>
      <p:sp>
        <p:nvSpPr>
          <p:cNvPr id="6" name="Rectangle 5"/>
          <p:cNvSpPr/>
          <p:nvPr/>
        </p:nvSpPr>
        <p:spPr>
          <a:xfrm>
            <a:off x="1369383" y="4627213"/>
            <a:ext cx="3423478" cy="1200328"/>
          </a:xfrm>
          <a:prstGeom prst="rect">
            <a:avLst/>
          </a:prstGeom>
        </p:spPr>
        <p:txBody>
          <a:bodyPr wrap="square">
            <a:spAutoFit/>
          </a:bodyPr>
          <a:lstStyle/>
          <a:p>
            <a:r>
              <a:rPr lang="en-US" sz="2400" dirty="0" smtClean="0"/>
              <a:t>We are…the green shoot that cracks the rock.</a:t>
            </a:r>
          </a:p>
          <a:p>
            <a:r>
              <a:rPr lang="en-US" sz="2400" dirty="0" smtClean="0"/>
              <a:t>		--Gloria </a:t>
            </a:r>
            <a:r>
              <a:rPr lang="en-US" sz="2400" dirty="0" err="1" smtClean="0"/>
              <a:t>Anzaldúa</a:t>
            </a:r>
            <a:endParaRPr lang="en-US" sz="2400" dirty="0"/>
          </a:p>
        </p:txBody>
      </p:sp>
      <p:pic>
        <p:nvPicPr>
          <p:cNvPr id="7" name="Picture 6"/>
          <p:cNvPicPr>
            <a:picLocks noChangeAspect="1"/>
          </p:cNvPicPr>
          <p:nvPr/>
        </p:nvPicPr>
        <p:blipFill>
          <a:blip r:embed="rId4"/>
          <a:stretch>
            <a:fillRect/>
          </a:stretch>
        </p:blipFill>
        <p:spPr>
          <a:xfrm>
            <a:off x="414143" y="773021"/>
            <a:ext cx="3810000" cy="2527300"/>
          </a:xfrm>
          <a:prstGeom prst="rect">
            <a:avLst/>
          </a:prstGeom>
        </p:spPr>
      </p:pic>
      <p:sp>
        <p:nvSpPr>
          <p:cNvPr id="13" name="TextBox 12"/>
          <p:cNvSpPr txBox="1"/>
          <p:nvPr/>
        </p:nvSpPr>
        <p:spPr>
          <a:xfrm>
            <a:off x="5180729" y="4169528"/>
            <a:ext cx="1457172" cy="369332"/>
          </a:xfrm>
          <a:prstGeom prst="rect">
            <a:avLst/>
          </a:prstGeom>
          <a:noFill/>
        </p:spPr>
        <p:txBody>
          <a:bodyPr wrap="squar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4519" y="208380"/>
            <a:ext cx="7772400" cy="1143000"/>
          </a:xfrm>
        </p:spPr>
        <p:txBody>
          <a:bodyPr/>
          <a:lstStyle/>
          <a:p>
            <a:r>
              <a:rPr lang="en-US" dirty="0" smtClean="0"/>
              <a:t>Further Readings for Practitioners</a:t>
            </a:r>
            <a:endParaRPr lang="en-US" dirty="0"/>
          </a:p>
        </p:txBody>
      </p:sp>
      <p:sp>
        <p:nvSpPr>
          <p:cNvPr id="3" name="Content Placeholder 2"/>
          <p:cNvSpPr>
            <a:spLocks noGrp="1"/>
          </p:cNvSpPr>
          <p:nvPr>
            <p:ph sz="quarter" idx="1"/>
          </p:nvPr>
        </p:nvSpPr>
        <p:spPr>
          <a:xfrm>
            <a:off x="362219" y="1417638"/>
            <a:ext cx="8693426" cy="5233504"/>
          </a:xfrm>
        </p:spPr>
        <p:txBody>
          <a:bodyPr>
            <a:normAutofit fontScale="40000" lnSpcReduction="20000"/>
          </a:bodyPr>
          <a:lstStyle/>
          <a:p>
            <a:pPr>
              <a:buNone/>
            </a:pPr>
            <a:r>
              <a:rPr lang="en-US" dirty="0" err="1" smtClean="0"/>
              <a:t>Gutiérrez</a:t>
            </a:r>
            <a:r>
              <a:rPr lang="en-US" dirty="0" smtClean="0"/>
              <a:t>, R.  (2009).  Framing equity:  Helping students "play the game" and "change the game."  </a:t>
            </a:r>
            <a:r>
              <a:rPr lang="en-US" i="1" dirty="0" smtClean="0"/>
              <a:t>Teaching for Excellence and Equity in Mathematics</a:t>
            </a:r>
            <a:r>
              <a:rPr lang="en-US" dirty="0" smtClean="0"/>
              <a:t>, 1(1), 4-8.</a:t>
            </a:r>
          </a:p>
          <a:p>
            <a:pPr>
              <a:buNone/>
            </a:pPr>
            <a:r>
              <a:rPr lang="en-US" dirty="0" smtClean="0"/>
              <a:t> </a:t>
            </a:r>
          </a:p>
          <a:p>
            <a:pPr>
              <a:buNone/>
            </a:pPr>
            <a:r>
              <a:rPr lang="en-US" dirty="0" err="1" smtClean="0"/>
              <a:t>Gutiérrez</a:t>
            </a:r>
            <a:r>
              <a:rPr lang="en-US" dirty="0" smtClean="0"/>
              <a:t>, R.  (2013).  Why (urban) mathematics teachers need political knowledge.  </a:t>
            </a:r>
            <a:r>
              <a:rPr lang="en-US" i="1" dirty="0" smtClean="0"/>
              <a:t>Journal of Urban Mathematics Education</a:t>
            </a:r>
            <a:r>
              <a:rPr lang="en-US" dirty="0" smtClean="0"/>
              <a:t>, 6(2), 7-19.  </a:t>
            </a:r>
          </a:p>
          <a:p>
            <a:pPr>
              <a:buNone/>
            </a:pPr>
            <a:endParaRPr lang="en-US" dirty="0" smtClean="0"/>
          </a:p>
          <a:p>
            <a:pPr>
              <a:buNone/>
            </a:pPr>
            <a:r>
              <a:rPr lang="en-US" dirty="0" err="1" smtClean="0"/>
              <a:t>Gutiérrez</a:t>
            </a:r>
            <a:r>
              <a:rPr lang="en-US" dirty="0" smtClean="0"/>
              <a:t>, R.  (2013).  Mathematics teachers using creative insubordination to advocate for student understanding and robust mathematical identities.  </a:t>
            </a:r>
            <a:r>
              <a:rPr lang="en-US" i="1" dirty="0" smtClean="0"/>
              <a:t>Proceedings of the Annual Conference of Psychology of Mathematics Education North America</a:t>
            </a:r>
            <a:r>
              <a:rPr lang="en-US" dirty="0" smtClean="0"/>
              <a:t>.  Chicago, IL.</a:t>
            </a:r>
          </a:p>
          <a:p>
            <a:pPr>
              <a:buNone/>
            </a:pPr>
            <a:endParaRPr lang="en-US" dirty="0" smtClean="0"/>
          </a:p>
          <a:p>
            <a:pPr>
              <a:buNone/>
            </a:pPr>
            <a:r>
              <a:rPr lang="en-US" dirty="0" err="1" smtClean="0"/>
              <a:t>Gutiérrez</a:t>
            </a:r>
            <a:r>
              <a:rPr lang="en-US" dirty="0" smtClean="0"/>
              <a:t>, R.  (2008).  A "gap gazing" fetish in mathematics education?  </a:t>
            </a:r>
            <a:r>
              <a:rPr lang="en-US" dirty="0" err="1" smtClean="0"/>
              <a:t>Problematizing</a:t>
            </a:r>
            <a:r>
              <a:rPr lang="en-US" dirty="0" smtClean="0"/>
              <a:t> research on the achievement gap.  </a:t>
            </a:r>
            <a:r>
              <a:rPr lang="en-US" i="1" dirty="0" smtClean="0"/>
              <a:t>Journal for Research in Mathematics Education</a:t>
            </a:r>
            <a:r>
              <a:rPr lang="en-US" dirty="0" smtClean="0"/>
              <a:t>.  39(4), 357-364.</a:t>
            </a:r>
          </a:p>
          <a:p>
            <a:pPr>
              <a:buNone/>
            </a:pPr>
            <a:r>
              <a:rPr lang="en-US" dirty="0" smtClean="0"/>
              <a:t> </a:t>
            </a:r>
          </a:p>
          <a:p>
            <a:pPr>
              <a:buNone/>
            </a:pPr>
            <a:r>
              <a:rPr lang="en-US" dirty="0" err="1" smtClean="0"/>
              <a:t>Gutiérrez</a:t>
            </a:r>
            <a:r>
              <a:rPr lang="en-US" dirty="0" smtClean="0"/>
              <a:t>, R.  (2009).  Embracing the inherent tensions in teaching mathematics from an equity stance.  </a:t>
            </a:r>
            <a:r>
              <a:rPr lang="en-US" i="1" dirty="0" smtClean="0"/>
              <a:t>Democracy and Education</a:t>
            </a:r>
            <a:r>
              <a:rPr lang="en-US" dirty="0" smtClean="0"/>
              <a:t>, 18(3), 9-16.</a:t>
            </a:r>
          </a:p>
          <a:p>
            <a:pPr>
              <a:buNone/>
            </a:pPr>
            <a:r>
              <a:rPr lang="en-US" dirty="0" smtClean="0"/>
              <a:t> </a:t>
            </a:r>
          </a:p>
          <a:p>
            <a:pPr>
              <a:buNone/>
            </a:pPr>
            <a:r>
              <a:rPr lang="en-US" dirty="0" err="1" smtClean="0"/>
              <a:t>Gutiérrez</a:t>
            </a:r>
            <a:r>
              <a:rPr lang="en-US" dirty="0" smtClean="0"/>
              <a:t>, R.  (2012).  Context matters: How should we conceptualize equity in mathematics education?  In </a:t>
            </a:r>
            <a:r>
              <a:rPr lang="en-US" dirty="0" err="1" smtClean="0"/>
              <a:t>Choppin</a:t>
            </a:r>
            <a:r>
              <a:rPr lang="en-US" dirty="0" smtClean="0"/>
              <a:t>, J., </a:t>
            </a:r>
            <a:r>
              <a:rPr lang="en-US" dirty="0" err="1" smtClean="0"/>
              <a:t>Herbel-Eisenmann</a:t>
            </a:r>
            <a:r>
              <a:rPr lang="en-US" dirty="0" smtClean="0"/>
              <a:t>, B., &amp; Wagner, D., (eds.), </a:t>
            </a:r>
            <a:r>
              <a:rPr lang="en-US" i="1" dirty="0" smtClean="0"/>
              <a:t>Equity in discourse for mathematics education: Theories, practices, and policies, pp. 17-33</a:t>
            </a:r>
            <a:r>
              <a:rPr lang="en-US" dirty="0" smtClean="0"/>
              <a:t>.  New York: Springer.</a:t>
            </a:r>
          </a:p>
          <a:p>
            <a:pPr>
              <a:buNone/>
            </a:pPr>
            <a:endParaRPr lang="en-US" dirty="0" smtClean="0"/>
          </a:p>
          <a:p>
            <a:pPr>
              <a:buNone/>
            </a:pPr>
            <a:r>
              <a:rPr lang="en-US" dirty="0" err="1" smtClean="0"/>
              <a:t>Gutiérrez</a:t>
            </a:r>
            <a:r>
              <a:rPr lang="en-US" dirty="0" smtClean="0"/>
              <a:t>, R.  (2012).  Beyond the achievement gap: What it takes to become an effective leader in mathematics for marginalized youth.   In </a:t>
            </a:r>
            <a:r>
              <a:rPr lang="en-US" dirty="0" err="1" smtClean="0"/>
              <a:t>Theoharis</a:t>
            </a:r>
            <a:r>
              <a:rPr lang="en-US" dirty="0" smtClean="0"/>
              <a:t>, G. and Brooks, J. S. (eds.), </a:t>
            </a:r>
            <a:r>
              <a:rPr lang="en-US" i="1" dirty="0" smtClean="0"/>
              <a:t>What every principal needs to know:  Instructional leadership for equitable and excellent schools, pp</a:t>
            </a:r>
            <a:r>
              <a:rPr lang="en-US" dirty="0" smtClean="0"/>
              <a:t>. </a:t>
            </a:r>
            <a:r>
              <a:rPr lang="en-US" i="1" dirty="0" smtClean="0"/>
              <a:t>31- 54.</a:t>
            </a:r>
            <a:r>
              <a:rPr lang="en-US" dirty="0" smtClean="0"/>
              <a:t>  New York: Teachers College Press.  </a:t>
            </a:r>
          </a:p>
          <a:p>
            <a:pPr>
              <a:buNone/>
            </a:pPr>
            <a:endParaRPr lang="en-US" dirty="0" smtClean="0"/>
          </a:p>
          <a:p>
            <a:pPr>
              <a:buNone/>
            </a:pPr>
            <a:r>
              <a:rPr lang="en-US" dirty="0" err="1" smtClean="0"/>
              <a:t>Gutiérrez</a:t>
            </a:r>
            <a:r>
              <a:rPr lang="en-US" dirty="0" smtClean="0"/>
              <a:t>, R.  (2012).  Issues of identity and power in teaching Latin@ students mathematics.  In </a:t>
            </a:r>
            <a:r>
              <a:rPr lang="en-US" dirty="0" err="1" smtClean="0"/>
              <a:t>Celedón-Pattichis</a:t>
            </a:r>
            <a:r>
              <a:rPr lang="en-US" dirty="0" smtClean="0"/>
              <a:t>, S. &amp; Ramirez, N. (eds.). </a:t>
            </a:r>
            <a:r>
              <a:rPr lang="en-US" i="1" dirty="0" smtClean="0"/>
              <a:t>Beyond good teaching:  Strategies that are imperative for </a:t>
            </a:r>
            <a:r>
              <a:rPr lang="en-US" i="1" dirty="0" err="1" smtClean="0"/>
              <a:t>ELLs</a:t>
            </a:r>
            <a:r>
              <a:rPr lang="en-US" i="1" dirty="0" smtClean="0"/>
              <a:t> in mathematics classrooms, pp. 119-126</a:t>
            </a:r>
            <a:r>
              <a:rPr lang="en-US" dirty="0" smtClean="0"/>
              <a:t>.  Reston, NJ:  National Council of Teachers of Mathematics.</a:t>
            </a:r>
          </a:p>
          <a:p>
            <a:pPr>
              <a:buNone/>
            </a:pPr>
            <a:endParaRPr lang="en-US" dirty="0" smtClean="0"/>
          </a:p>
          <a:p>
            <a:pPr>
              <a:buNone/>
            </a:pPr>
            <a:r>
              <a:rPr lang="en-US" dirty="0" err="1" smtClean="0"/>
              <a:t>Gutiérrez</a:t>
            </a:r>
            <a:r>
              <a:rPr lang="en-US" dirty="0" smtClean="0"/>
              <a:t>, R. (2002).  Beyond Essentialism:  The complexity of language in teaching Latina/</a:t>
            </a:r>
            <a:r>
              <a:rPr lang="en-US" dirty="0" err="1" smtClean="0"/>
              <a:t>o</a:t>
            </a:r>
            <a:r>
              <a:rPr lang="en-US" dirty="0" smtClean="0"/>
              <a:t> students mathematics.  </a:t>
            </a:r>
            <a:r>
              <a:rPr lang="en-US" i="1" dirty="0" smtClean="0"/>
              <a:t>American Educational Research Journal</a:t>
            </a:r>
            <a:r>
              <a:rPr lang="en-US" dirty="0" smtClean="0"/>
              <a:t>. 39(4), 1047-1088.</a:t>
            </a:r>
          </a:p>
          <a:p>
            <a:pPr>
              <a:buNone/>
            </a:pPr>
            <a:endParaRPr lang="en-US" dirty="0" smtClean="0"/>
          </a:p>
          <a:p>
            <a:pPr>
              <a:buNone/>
            </a:pPr>
            <a:r>
              <a:rPr lang="en-US" dirty="0" err="1" smtClean="0"/>
              <a:t>Gutiérrez</a:t>
            </a:r>
            <a:r>
              <a:rPr lang="en-US" dirty="0" smtClean="0"/>
              <a:t>, R. (1999).   Advancing Urban Latina/</a:t>
            </a:r>
            <a:r>
              <a:rPr lang="en-US" dirty="0" err="1" smtClean="0"/>
              <a:t>o</a:t>
            </a:r>
            <a:r>
              <a:rPr lang="en-US" dirty="0" smtClean="0"/>
              <a:t> Youth in Mathematics:  Lessons from an Effective High School Mathematics Department.  </a:t>
            </a:r>
            <a:r>
              <a:rPr lang="en-US" i="1" dirty="0" smtClean="0"/>
              <a:t>The Urban Review</a:t>
            </a:r>
            <a:r>
              <a:rPr lang="en-US" dirty="0" smtClean="0"/>
              <a:t>, 31(3), 263-281.  </a:t>
            </a:r>
            <a:r>
              <a:rPr lang="en-US" dirty="0" err="1" smtClean="0"/>
              <a:t>Gutiérrez</a:t>
            </a:r>
            <a:r>
              <a:rPr lang="en-US" dirty="0" smtClean="0"/>
              <a:t>, R.  (2009).  Framing equity:  Helping students "play the game" and "change the game."  </a:t>
            </a:r>
            <a:r>
              <a:rPr lang="en-US" i="1" dirty="0" smtClean="0"/>
              <a:t>Teaching for Excellence and Equity in Mathematics</a:t>
            </a:r>
            <a:r>
              <a:rPr lang="en-US" dirty="0" smtClean="0"/>
              <a:t>, 1(1), 4-8.</a:t>
            </a: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906" y="274638"/>
            <a:ext cx="7772400" cy="1143000"/>
          </a:xfrm>
        </p:spPr>
        <p:txBody>
          <a:bodyPr/>
          <a:lstStyle/>
          <a:p>
            <a:r>
              <a:rPr lang="en-US" dirty="0" smtClean="0"/>
              <a:t>Further Readings for Researchers</a:t>
            </a:r>
            <a:endParaRPr lang="en-US" dirty="0"/>
          </a:p>
        </p:txBody>
      </p:sp>
      <p:sp>
        <p:nvSpPr>
          <p:cNvPr id="3" name="Content Placeholder 2"/>
          <p:cNvSpPr>
            <a:spLocks noGrp="1"/>
          </p:cNvSpPr>
          <p:nvPr>
            <p:ph sz="quarter" idx="1"/>
          </p:nvPr>
        </p:nvSpPr>
        <p:spPr>
          <a:xfrm>
            <a:off x="914400" y="1613445"/>
            <a:ext cx="7772400" cy="4572000"/>
          </a:xfrm>
        </p:spPr>
        <p:txBody>
          <a:bodyPr>
            <a:normAutofit fontScale="47500" lnSpcReduction="20000"/>
          </a:bodyPr>
          <a:lstStyle/>
          <a:p>
            <a:r>
              <a:rPr lang="en-US" dirty="0" err="1" smtClean="0"/>
              <a:t>Gutiérrez</a:t>
            </a:r>
            <a:r>
              <a:rPr lang="en-US" dirty="0" smtClean="0"/>
              <a:t>, R.  (2013).  The sociopolitical turn in mathematics education.  </a:t>
            </a:r>
            <a:r>
              <a:rPr lang="en-US" i="1" dirty="0" smtClean="0"/>
              <a:t>Journal for Research in Mathematics Education</a:t>
            </a:r>
            <a:r>
              <a:rPr lang="en-US" dirty="0" smtClean="0"/>
              <a:t>, 44(1), 37-68.</a:t>
            </a:r>
          </a:p>
          <a:p>
            <a:endParaRPr lang="en-US" dirty="0" smtClean="0"/>
          </a:p>
          <a:p>
            <a:r>
              <a:rPr lang="en-US" dirty="0" err="1" smtClean="0"/>
              <a:t>Gutiérrez</a:t>
            </a:r>
            <a:r>
              <a:rPr lang="en-US" dirty="0" smtClean="0"/>
              <a:t>, R.  (2013).  Mathematics teachers using creative insubordination to advocate for student understanding and robust mathematical identities.  </a:t>
            </a:r>
            <a:r>
              <a:rPr lang="en-US" i="1" dirty="0" smtClean="0"/>
              <a:t>Proceedings of the Annual Conference of Psychology of Mathematics Education North America</a:t>
            </a:r>
            <a:r>
              <a:rPr lang="en-US" dirty="0" smtClean="0"/>
              <a:t>.  Chicago, IL.</a:t>
            </a:r>
          </a:p>
          <a:p>
            <a:pPr>
              <a:buNone/>
            </a:pPr>
            <a:endParaRPr lang="en-US" dirty="0" smtClean="0"/>
          </a:p>
          <a:p>
            <a:r>
              <a:rPr lang="en-US" dirty="0" err="1" smtClean="0"/>
              <a:t>Gutiérrez</a:t>
            </a:r>
            <a:r>
              <a:rPr lang="en-US" dirty="0" smtClean="0"/>
              <a:t>, R. &amp; </a:t>
            </a:r>
            <a:r>
              <a:rPr lang="en-US" dirty="0" err="1" smtClean="0"/>
              <a:t>Gregson</a:t>
            </a:r>
            <a:r>
              <a:rPr lang="en-US" dirty="0" smtClean="0"/>
              <a:t>, S. (2013, April). </a:t>
            </a:r>
            <a:r>
              <a:rPr lang="en-US" i="1" dirty="0" smtClean="0"/>
              <a:t>Mathematics Teachers and Creative Insubordination:  Taking a Stand in High-Poverty Schools</a:t>
            </a:r>
            <a:r>
              <a:rPr lang="en-US" dirty="0" smtClean="0"/>
              <a:t>. Selected paper presented at the Annual Meeting of the American Educational Research Association.  San Francisco, California.  April, 2013.</a:t>
            </a:r>
          </a:p>
          <a:p>
            <a:pPr>
              <a:buNone/>
            </a:pPr>
            <a:endParaRPr lang="en-US" dirty="0" smtClean="0"/>
          </a:p>
          <a:p>
            <a:r>
              <a:rPr lang="en-US" dirty="0" err="1" smtClean="0"/>
              <a:t>Gutiérrez</a:t>
            </a:r>
            <a:r>
              <a:rPr lang="en-US" dirty="0" smtClean="0"/>
              <a:t>, R.  (2012). Embracing "</a:t>
            </a:r>
            <a:r>
              <a:rPr lang="en-US" dirty="0" err="1" smtClean="0"/>
              <a:t>Nepantla</a:t>
            </a:r>
            <a:r>
              <a:rPr lang="en-US" dirty="0" smtClean="0"/>
              <a:t>:" Rethinking knowledge and its use in teaching. </a:t>
            </a:r>
            <a:r>
              <a:rPr lang="en-US" i="1" dirty="0" smtClean="0"/>
              <a:t>REDIMAT-Journal of Research in Mathematics Education, 1(1), 29-56</a:t>
            </a:r>
            <a:r>
              <a:rPr lang="en-US" dirty="0" smtClean="0"/>
              <a:t>.  </a:t>
            </a:r>
          </a:p>
          <a:p>
            <a:pPr>
              <a:buNone/>
            </a:pPr>
            <a:r>
              <a:rPr lang="en-US" dirty="0" smtClean="0"/>
              <a:t> </a:t>
            </a:r>
          </a:p>
          <a:p>
            <a:r>
              <a:rPr lang="en-US" dirty="0" err="1" smtClean="0"/>
              <a:t>Gutiérrez</a:t>
            </a:r>
            <a:r>
              <a:rPr lang="en-US" dirty="0" smtClean="0"/>
              <a:t>, R. and Dixon-</a:t>
            </a:r>
            <a:r>
              <a:rPr lang="en-US" dirty="0" err="1" smtClean="0"/>
              <a:t>Román</a:t>
            </a:r>
            <a:r>
              <a:rPr lang="en-US" dirty="0" smtClean="0"/>
              <a:t>, E.  (2011). Beyond gap gazing:  How can thinking about education comprehensively help us (</a:t>
            </a:r>
            <a:r>
              <a:rPr lang="en-US" dirty="0" err="1" smtClean="0"/>
              <a:t>re)envision</a:t>
            </a:r>
            <a:r>
              <a:rPr lang="en-US" dirty="0" smtClean="0"/>
              <a:t> mathematics education?</a:t>
            </a:r>
            <a:r>
              <a:rPr lang="en-US" i="1" dirty="0" smtClean="0"/>
              <a:t> </a:t>
            </a:r>
            <a:r>
              <a:rPr lang="en-US" dirty="0" smtClean="0"/>
              <a:t> In </a:t>
            </a:r>
            <a:r>
              <a:rPr lang="en-US" dirty="0" err="1" smtClean="0"/>
              <a:t>Atweh</a:t>
            </a:r>
            <a:r>
              <a:rPr lang="en-US" dirty="0" smtClean="0"/>
              <a:t>, B., Graven, M., </a:t>
            </a:r>
            <a:r>
              <a:rPr lang="en-US" dirty="0" err="1" smtClean="0"/>
              <a:t>Secada</a:t>
            </a:r>
            <a:r>
              <a:rPr lang="en-US" dirty="0" smtClean="0"/>
              <a:t>, W., and Valero, P.  (eds.), </a:t>
            </a:r>
            <a:r>
              <a:rPr lang="en-US" i="1" dirty="0" smtClean="0"/>
              <a:t>Mapping equity and quality in mathematics education, (pp. 21-34)</a:t>
            </a:r>
            <a:r>
              <a:rPr lang="en-US" dirty="0" smtClean="0"/>
              <a:t>.  New York: Springer. </a:t>
            </a:r>
          </a:p>
          <a:p>
            <a:pPr>
              <a:buNone/>
            </a:pPr>
            <a:r>
              <a:rPr lang="en-US" dirty="0" smtClean="0"/>
              <a:t>  </a:t>
            </a:r>
          </a:p>
          <a:p>
            <a:r>
              <a:rPr lang="en-US" dirty="0" err="1" smtClean="0"/>
              <a:t>Gutiérrez</a:t>
            </a:r>
            <a:r>
              <a:rPr lang="en-US" dirty="0" smtClean="0"/>
              <a:t>, R.  (2012).  Context matters: How should we conceptualize equity in mathematics education?  In </a:t>
            </a:r>
            <a:r>
              <a:rPr lang="en-US" dirty="0" err="1" smtClean="0"/>
              <a:t>Choppin</a:t>
            </a:r>
            <a:r>
              <a:rPr lang="en-US" dirty="0" smtClean="0"/>
              <a:t>, J., </a:t>
            </a:r>
            <a:r>
              <a:rPr lang="en-US" dirty="0" err="1" smtClean="0"/>
              <a:t>Herbel-Eisenmann</a:t>
            </a:r>
            <a:r>
              <a:rPr lang="en-US" dirty="0" smtClean="0"/>
              <a:t>, B., &amp; Wagner, D., (eds.), </a:t>
            </a:r>
            <a:r>
              <a:rPr lang="en-US" i="1" dirty="0" smtClean="0"/>
              <a:t>Equity in discourse for mathematics education: Theories, practices, and policies, pp. 17-33</a:t>
            </a:r>
            <a:r>
              <a:rPr lang="en-US" dirty="0" smtClean="0"/>
              <a:t>.  New York: Springer.</a:t>
            </a:r>
          </a:p>
          <a:p>
            <a:pPr>
              <a:buNone/>
            </a:pPr>
            <a:endParaRPr lang="en-US" dirty="0" smtClean="0"/>
          </a:p>
          <a:p>
            <a:r>
              <a:rPr lang="en-US" dirty="0" err="1" smtClean="0"/>
              <a:t>Gutiérrez</a:t>
            </a:r>
            <a:r>
              <a:rPr lang="en-US" dirty="0" smtClean="0"/>
              <a:t>, R.  (2002).  Enabling the practice of mathematics teachers in context:  Towards a new equity research agenda.  </a:t>
            </a:r>
            <a:r>
              <a:rPr lang="en-US" i="1" dirty="0" smtClean="0"/>
              <a:t>Mathematical Thinking and Learning</a:t>
            </a:r>
            <a:r>
              <a:rPr lang="en-US" dirty="0" smtClean="0"/>
              <a:t>. 4(2&amp;3), 145-187.</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Rochelle </a:t>
            </a:r>
            <a:r>
              <a:rPr lang="en-US" dirty="0" err="1" smtClean="0"/>
              <a:t>Gutiérrez</a:t>
            </a:r>
            <a:endParaRPr lang="en-US" dirty="0" smtClean="0"/>
          </a:p>
          <a:p>
            <a:pPr algn="ctr">
              <a:buNone/>
            </a:pPr>
            <a:r>
              <a:rPr lang="en-US" dirty="0" smtClean="0"/>
              <a:t>rg1@illinois.edu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likely reasons to teach</a:t>
            </a:r>
            <a:endParaRPr lang="en-US" dirty="0"/>
          </a:p>
        </p:txBody>
      </p:sp>
      <p:sp>
        <p:nvSpPr>
          <p:cNvPr id="3" name="Content Placeholder 2"/>
          <p:cNvSpPr>
            <a:spLocks noGrp="1"/>
          </p:cNvSpPr>
          <p:nvPr>
            <p:ph sz="quarter" idx="1"/>
          </p:nvPr>
        </p:nvSpPr>
        <p:spPr/>
        <p:txBody>
          <a:bodyPr>
            <a:normAutofit/>
          </a:bodyPr>
          <a:lstStyle/>
          <a:p>
            <a:r>
              <a:rPr lang="en-US" dirty="0" smtClean="0"/>
              <a:t>Excel at racing students through a curriculum so you can cover all learning objectives</a:t>
            </a:r>
          </a:p>
          <a:p>
            <a:r>
              <a:rPr lang="en-US" dirty="0" smtClean="0"/>
              <a:t>Want to create materials for or help “market” the latest teaching products of for-profit corporations</a:t>
            </a:r>
          </a:p>
          <a:p>
            <a:r>
              <a:rPr lang="en-US" dirty="0" smtClean="0"/>
              <a:t>Goal is to teach kids that there are some people in society who are good at math and some who are not</a:t>
            </a:r>
          </a:p>
          <a:p>
            <a:r>
              <a:rPr lang="en-US" dirty="0" smtClean="0"/>
              <a:t>Good at being on the “same page” as other teachers covering the same content</a:t>
            </a:r>
          </a:p>
          <a:p>
            <a:r>
              <a:rPr lang="en-US" dirty="0" smtClean="0"/>
              <a:t>Feel energized by the uncertainty of your job based on students’ latest test scores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up if…</a:t>
            </a:r>
            <a:endParaRPr lang="en-US" dirty="0"/>
          </a:p>
        </p:txBody>
      </p:sp>
      <p:sp>
        <p:nvSpPr>
          <p:cNvPr id="3" name="Content Placeholder 2"/>
          <p:cNvSpPr>
            <a:spLocks noGrp="1"/>
          </p:cNvSpPr>
          <p:nvPr>
            <p:ph sz="quarter" idx="1"/>
          </p:nvPr>
        </p:nvSpPr>
        <p:spPr/>
        <p:txBody>
          <a:bodyPr/>
          <a:lstStyle/>
          <a:p>
            <a:r>
              <a:rPr lang="en-US" dirty="0" smtClean="0"/>
              <a:t>Want to change the world in some small way</a:t>
            </a:r>
          </a:p>
          <a:p>
            <a:r>
              <a:rPr lang="en-US" dirty="0" smtClean="0"/>
              <a:t>Unwavering belief in kids and the kinds of things they can do given the right context</a:t>
            </a:r>
          </a:p>
          <a:p>
            <a:r>
              <a:rPr lang="en-US" dirty="0" smtClean="0"/>
              <a:t>Love mathematics and want to show others that it’s much more than numbers and memorizing disconnected procedures</a:t>
            </a:r>
          </a:p>
          <a:p>
            <a:r>
              <a:rPr lang="en-US" dirty="0" smtClean="0"/>
              <a:t>An “educator” once believed in you and risked something to support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Teaching in a high stakes era</a:t>
            </a:r>
            <a:endParaRPr lang="en-US" dirty="0"/>
          </a:p>
        </p:txBody>
      </p:sp>
      <p:sp>
        <p:nvSpPr>
          <p:cNvPr id="3" name="Content Placeholder 2"/>
          <p:cNvSpPr>
            <a:spLocks noGrp="1"/>
          </p:cNvSpPr>
          <p:nvPr>
            <p:ph sz="quarter" idx="1"/>
          </p:nvPr>
        </p:nvSpPr>
        <p:spPr/>
        <p:txBody>
          <a:bodyPr>
            <a:normAutofit/>
          </a:bodyPr>
          <a:lstStyle/>
          <a:p>
            <a:r>
              <a:rPr lang="en-US" dirty="0" smtClean="0"/>
              <a:t>Negotiate their practice with colleagues, students, parents, admin., for-profit organizations (e.g., </a:t>
            </a:r>
            <a:r>
              <a:rPr lang="en-US" dirty="0" err="1" smtClean="0"/>
              <a:t>defn</a:t>
            </a:r>
            <a:r>
              <a:rPr lang="en-US" dirty="0" smtClean="0"/>
              <a:t>. of math, education)</a:t>
            </a:r>
          </a:p>
          <a:p>
            <a:r>
              <a:rPr lang="en-US" dirty="0" smtClean="0"/>
              <a:t>Work with fewer material &amp; human resources</a:t>
            </a:r>
          </a:p>
          <a:p>
            <a:r>
              <a:rPr lang="en-US" dirty="0" smtClean="0"/>
              <a:t>Support students to compete on unfair playing field</a:t>
            </a:r>
          </a:p>
          <a:p>
            <a:r>
              <a:rPr lang="en-US" dirty="0" smtClean="0"/>
              <a:t>Buffer themselves from images of students (e.g., unmotivated, lacking “grit” or role models, cultural/linguistic issues to overcome) </a:t>
            </a:r>
          </a:p>
          <a:p>
            <a:r>
              <a:rPr lang="en-US" dirty="0" smtClean="0"/>
              <a:t>Ignore images of teachers as slackers, saviors, or those who could not obtain work elsewhere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04403" y="3147391"/>
            <a:ext cx="5339597" cy="3511550"/>
          </a:xfrm>
          <a:prstGeom prst="rect">
            <a:avLst/>
          </a:prstGeom>
        </p:spPr>
      </p:pic>
      <p:pic>
        <p:nvPicPr>
          <p:cNvPr id="7" name="Picture 6"/>
          <p:cNvPicPr>
            <a:picLocks noChangeAspect="1"/>
          </p:cNvPicPr>
          <p:nvPr/>
        </p:nvPicPr>
        <p:blipFill>
          <a:blip r:embed="rId4"/>
          <a:stretch>
            <a:fillRect/>
          </a:stretch>
        </p:blipFill>
        <p:spPr>
          <a:xfrm>
            <a:off x="18506" y="159852"/>
            <a:ext cx="4840634" cy="3691772"/>
          </a:xfrm>
          <a:prstGeom prst="rect">
            <a:avLst/>
          </a:prstGeom>
        </p:spPr>
      </p:pic>
      <p:pic>
        <p:nvPicPr>
          <p:cNvPr id="8" name="Picture 7"/>
          <p:cNvPicPr>
            <a:picLocks noChangeAspect="1"/>
          </p:cNvPicPr>
          <p:nvPr/>
        </p:nvPicPr>
        <p:blipFill>
          <a:blip r:embed="rId5"/>
          <a:stretch>
            <a:fillRect/>
          </a:stretch>
        </p:blipFill>
        <p:spPr>
          <a:xfrm>
            <a:off x="4622800" y="281325"/>
            <a:ext cx="4521200" cy="3192696"/>
          </a:xfrm>
          <a:prstGeom prst="rect">
            <a:avLst/>
          </a:prstGeom>
        </p:spPr>
      </p:pic>
      <p:sp>
        <p:nvSpPr>
          <p:cNvPr id="5" name="TextBox 4"/>
          <p:cNvSpPr txBox="1"/>
          <p:nvPr/>
        </p:nvSpPr>
        <p:spPr>
          <a:xfrm>
            <a:off x="342348" y="4108174"/>
            <a:ext cx="2937565" cy="1477328"/>
          </a:xfrm>
          <a:prstGeom prst="rect">
            <a:avLst/>
          </a:prstGeom>
          <a:noFill/>
        </p:spPr>
        <p:txBody>
          <a:bodyPr wrap="square" rtlCol="0">
            <a:spAutoFit/>
          </a:bodyPr>
          <a:lstStyle/>
          <a:p>
            <a:r>
              <a:rPr lang="en-US" b="1" dirty="0" smtClean="0">
                <a:latin typeface="American Typewriter"/>
                <a:cs typeface="American Typewriter"/>
              </a:rPr>
              <a:t>U.S. education secretary sticks by charter schools, measuring teachers by student results</a:t>
            </a:r>
            <a:endParaRPr lang="en-US" b="1" dirty="0">
              <a:latin typeface="American Typewriter"/>
              <a:cs typeface="American Typewrite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19651" y="4639848"/>
            <a:ext cx="8483951" cy="923330"/>
          </a:xfrm>
          <a:prstGeom prst="rect">
            <a:avLst/>
          </a:prstGeom>
        </p:spPr>
        <p:txBody>
          <a:bodyPr wrap="square">
            <a:spAutoFit/>
          </a:bodyPr>
          <a:lstStyle/>
          <a:p>
            <a:r>
              <a:rPr lang="en-US" dirty="0" smtClean="0"/>
              <a:t>Surrounded by piles of student work to grade, lessons to plan and laundry to do, I have but one hope for the new year: that the Common Core State Standards, their related Smarter Balanced Assessment Consortium testing and the new teacher evaluation program will become extinct…</a:t>
            </a:r>
            <a:endParaRPr lang="en-US" dirty="0"/>
          </a:p>
        </p:txBody>
      </p:sp>
      <p:pic>
        <p:nvPicPr>
          <p:cNvPr id="6" name="Picture 5"/>
          <p:cNvPicPr>
            <a:picLocks noChangeAspect="1"/>
          </p:cNvPicPr>
          <p:nvPr/>
        </p:nvPicPr>
        <p:blipFill>
          <a:blip r:embed="rId3"/>
          <a:stretch>
            <a:fillRect/>
          </a:stretch>
        </p:blipFill>
        <p:spPr>
          <a:xfrm>
            <a:off x="360867" y="736338"/>
            <a:ext cx="8542736" cy="364790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2451</TotalTime>
  <Words>7517</Words>
  <Application>Microsoft Macintosh PowerPoint</Application>
  <PresentationFormat>On-screen Show (4:3)</PresentationFormat>
  <Paragraphs>335</Paragraphs>
  <Slides>49</Slides>
  <Notes>31</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Equity</vt:lpstr>
      <vt:lpstr> Why “Getting Real” Requires Being “Radical” in High Stakes Education</vt:lpstr>
      <vt:lpstr>TODOS 2014 Beyond Awareness ~ Equity, Access, and Achievement for All</vt:lpstr>
      <vt:lpstr>Overview</vt:lpstr>
      <vt:lpstr>Why did you seek teaching as a profession?</vt:lpstr>
      <vt:lpstr>Not likely reasons to teach</vt:lpstr>
      <vt:lpstr>Stand up if…</vt:lpstr>
      <vt:lpstr>Teaching in a high stakes era</vt:lpstr>
      <vt:lpstr>Slide 8</vt:lpstr>
      <vt:lpstr>Slide 9</vt:lpstr>
      <vt:lpstr>Slide 10</vt:lpstr>
      <vt:lpstr>Slide 11</vt:lpstr>
      <vt:lpstr>Slide 12</vt:lpstr>
      <vt:lpstr>What should educators know?</vt:lpstr>
      <vt:lpstr>Slide 14</vt:lpstr>
      <vt:lpstr>Slide 15</vt:lpstr>
      <vt:lpstr>Mathematics is political</vt:lpstr>
      <vt:lpstr>All mathematics teaching is political</vt:lpstr>
      <vt:lpstr>Do “effective” mathematics teachers see their work as political?</vt:lpstr>
      <vt:lpstr>Effective Mathematics Departments</vt:lpstr>
      <vt:lpstr>Building identities</vt:lpstr>
      <vt:lpstr>Slide 21</vt:lpstr>
      <vt:lpstr>Writing counter narratives</vt:lpstr>
      <vt:lpstr>Importance of teacher community</vt:lpstr>
      <vt:lpstr>Slide 24</vt:lpstr>
      <vt:lpstr>Slide 25</vt:lpstr>
      <vt:lpstr>Teachers need political conocimiento</vt:lpstr>
      <vt:lpstr>Creative insubordination</vt:lpstr>
      <vt:lpstr>Slide 28</vt:lpstr>
      <vt:lpstr>Slide 29</vt:lpstr>
      <vt:lpstr>Challenging the ACHIEVEMENT GAP</vt:lpstr>
      <vt:lpstr>Discuss with person next to you</vt:lpstr>
      <vt:lpstr>Other teachers have said</vt:lpstr>
      <vt:lpstr>Slide 33</vt:lpstr>
      <vt:lpstr>Theorizing creative insubordination</vt:lpstr>
      <vt:lpstr>Fighting for a rigorous curriculum</vt:lpstr>
      <vt:lpstr>Slide 36</vt:lpstr>
      <vt:lpstr>Theorizing creative insubordination</vt:lpstr>
      <vt:lpstr>Questioning the Common Core</vt:lpstr>
      <vt:lpstr>Learning how to deconstruct others’ arguments</vt:lpstr>
      <vt:lpstr>Focusing on language</vt:lpstr>
      <vt:lpstr>Learning to Advocate for Oneself</vt:lpstr>
      <vt:lpstr>Challenging Others to Advocate</vt:lpstr>
      <vt:lpstr>What we learn from teachers with political knowledge</vt:lpstr>
      <vt:lpstr>What can you do to develop your political knowledge?</vt:lpstr>
      <vt:lpstr>Language and context important</vt:lpstr>
      <vt:lpstr>Slide 46</vt:lpstr>
      <vt:lpstr>Further Readings for Practitioners</vt:lpstr>
      <vt:lpstr>Further Readings for Researchers</vt:lpstr>
      <vt:lpstr>Questions/comments?</vt:lpstr>
    </vt:vector>
  </TitlesOfParts>
  <Company>University of Illinos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83</cp:revision>
  <dcterms:created xsi:type="dcterms:W3CDTF">2014-04-18T15:23:31Z</dcterms:created>
  <dcterms:modified xsi:type="dcterms:W3CDTF">2014-04-18T15:40:15Z</dcterms:modified>
</cp:coreProperties>
</file>